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7" r:id="rId3"/>
    <p:sldId id="310" r:id="rId4"/>
    <p:sldId id="311" r:id="rId5"/>
    <p:sldId id="312" r:id="rId6"/>
    <p:sldId id="304" r:id="rId7"/>
    <p:sldId id="305" r:id="rId8"/>
    <p:sldId id="314" r:id="rId9"/>
    <p:sldId id="289" r:id="rId10"/>
    <p:sldId id="293" r:id="rId11"/>
    <p:sldId id="316" r:id="rId12"/>
    <p:sldId id="317" r:id="rId13"/>
    <p:sldId id="277" r:id="rId14"/>
    <p:sldId id="324" r:id="rId15"/>
    <p:sldId id="325" r:id="rId16"/>
    <p:sldId id="315" r:id="rId17"/>
    <p:sldId id="265" r:id="rId18"/>
    <p:sldId id="299" r:id="rId19"/>
    <p:sldId id="298" r:id="rId20"/>
    <p:sldId id="308" r:id="rId21"/>
    <p:sldId id="309" r:id="rId22"/>
    <p:sldId id="303" r:id="rId23"/>
    <p:sldId id="300" r:id="rId24"/>
    <p:sldId id="301" r:id="rId25"/>
    <p:sldId id="262" r:id="rId26"/>
    <p:sldId id="296" r:id="rId27"/>
    <p:sldId id="294" r:id="rId28"/>
    <p:sldId id="297" r:id="rId29"/>
    <p:sldId id="318" r:id="rId30"/>
    <p:sldId id="323" r:id="rId31"/>
    <p:sldId id="319" r:id="rId32"/>
    <p:sldId id="322" r:id="rId33"/>
    <p:sldId id="276" r:id="rId34"/>
    <p:sldId id="302" r:id="rId35"/>
    <p:sldId id="321" r:id="rId36"/>
  </p:sldIdLst>
  <p:sldSz cx="12192000" cy="6858000"/>
  <p:notesSz cx="6881813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639"/>
    <a:srgbClr val="FF0000"/>
    <a:srgbClr val="D4270A"/>
    <a:srgbClr val="F75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SCIELO\AppData\Local\Temp\CONACYT%204%20-CIENCIAS%20SOCIALES-1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C:\Users\SCIELO\AppData\Local\Temp\CONACYT%204%20-CIENCIAS%20SOCIALES-1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file:///C:\Users\SCIELO\AppData\Local\Temp\CONACYT%204%20-CIENCIAS%20SOCIALES-1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oleObject" Target="file:///\\TLALOC\Biblat\SciELO-Actividades\Tablas%20fuente%20de%20datos%20Ago%202014\Citas%20DOCUMENTOS%20Areas%20CONACYT%20Titulos%20Consistentes%20SciELO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IBLAT\Indicadores%20BIBLAT\Revistas%20Estudios%20Bibliom&#233;tricos\BIBLAT%20Revista%20Mexicana%20de%20Sociolog&#237;a%20nov%20201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BIBLAT\Indicadores%20BIBLAT\Revistas%20Estudios%20Bibliom&#233;tricos\BIBLAT%20Revista%20Mexicana%20de%20Sociolog&#237;a%20nov%20201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C:\Users\SCIELO\AppData\Local\Temp\CONACYT%204%20-CIENCIAS%20SOCIALES-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537955889842131"/>
          <c:y val="0.26900299855680432"/>
          <c:w val="0.69838145811867258"/>
          <c:h val="0.44716990817788171"/>
        </c:manualLayout>
      </c:layout>
      <c:lineChart>
        <c:grouping val="standard"/>
        <c:varyColors val="0"/>
        <c:ser>
          <c:idx val="4"/>
          <c:order val="0"/>
          <c:tx>
            <c:v>SCImago Journal Rank</c:v>
          </c:tx>
          <c:spPr>
            <a:ln w="76200">
              <a:solidFill>
                <a:srgbClr val="00B0F0"/>
              </a:solidFill>
            </a:ln>
          </c:spPr>
          <c:marker>
            <c:symbol val="none"/>
          </c:marker>
          <c:cat>
            <c:numRef>
              <c:f>RMS!$A$69:$A$72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RMS!$E$69:$E$72</c:f>
              <c:numCache>
                <c:formatCode>General</c:formatCode>
                <c:ptCount val="4"/>
                <c:pt idx="2">
                  <c:v>0.10100000000000001</c:v>
                </c:pt>
                <c:pt idx="3">
                  <c:v>0.13100000000000001</c:v>
                </c:pt>
              </c:numCache>
            </c:numRef>
          </c:val>
          <c:smooth val="0"/>
        </c:ser>
        <c:ser>
          <c:idx val="3"/>
          <c:order val="1"/>
          <c:tx>
            <c:v>Mediana FI SciELO</c:v>
          </c:tx>
          <c:spPr>
            <a:ln w="76200">
              <a:solidFill>
                <a:srgbClr val="C00000"/>
              </a:solidFill>
              <a:prstDash val="sysDash"/>
            </a:ln>
          </c:spPr>
          <c:marker>
            <c:symbol val="none"/>
          </c:marker>
          <c:cat>
            <c:numRef>
              <c:f>RMS!$A$69:$A$72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RMS!$E$103:$E$106</c:f>
              <c:numCache>
                <c:formatCode>0.0000</c:formatCode>
                <c:ptCount val="4"/>
                <c:pt idx="0">
                  <c:v>6.25E-2</c:v>
                </c:pt>
                <c:pt idx="1">
                  <c:v>0.08</c:v>
                </c:pt>
                <c:pt idx="2">
                  <c:v>7.594999999999999E-2</c:v>
                </c:pt>
                <c:pt idx="3">
                  <c:v>6.4599999999999991E-2</c:v>
                </c:pt>
              </c:numCache>
            </c:numRef>
          </c:val>
          <c:smooth val="0"/>
        </c:ser>
        <c:ser>
          <c:idx val="0"/>
          <c:order val="2"/>
          <c:tx>
            <c:v>FI SciELO</c:v>
          </c:tx>
          <c:spPr>
            <a:ln w="38100">
              <a:solidFill>
                <a:srgbClr val="C00000"/>
              </a:solidFill>
            </a:ln>
            <a:effectLst>
              <a:glow rad="63500">
                <a:srgbClr val="ED7D31">
                  <a:satMod val="175000"/>
                  <a:alpha val="40000"/>
                </a:srgbClr>
              </a:glow>
            </a:effectLst>
          </c:spPr>
          <c:marker>
            <c:symbol val="none"/>
          </c:marker>
          <c:cat>
            <c:numRef>
              <c:f>RMS!$A$69:$A$72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RMS!$M$103:$M$106</c:f>
              <c:numCache>
                <c:formatCode>General</c:formatCode>
                <c:ptCount val="4"/>
                <c:pt idx="0">
                  <c:v>2.1700000000000001E-2</c:v>
                </c:pt>
                <c:pt idx="1">
                  <c:v>0.26669999999999999</c:v>
                </c:pt>
                <c:pt idx="2">
                  <c:v>0.2051</c:v>
                </c:pt>
                <c:pt idx="3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765552"/>
        <c:axId val="137765936"/>
      </c:lineChart>
      <c:catAx>
        <c:axId val="13776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7765936"/>
        <c:crosses val="autoZero"/>
        <c:auto val="1"/>
        <c:lblAlgn val="ctr"/>
        <c:lblOffset val="100"/>
        <c:noMultiLvlLbl val="0"/>
      </c:catAx>
      <c:valAx>
        <c:axId val="13776593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>
                <a:solidFill>
                  <a:schemeClr val="bg1"/>
                </a:solidFill>
              </a:defRPr>
            </a:pPr>
            <a:endParaRPr lang="es-MX"/>
          </a:p>
        </c:txPr>
        <c:crossAx val="1377655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ln w="9525">
            <a:solidFill>
              <a:sysClr val="windowText" lastClr="000000"/>
            </a:solidFill>
          </a:ln>
        </c:spPr>
        <c:txPr>
          <a:bodyPr/>
          <a:lstStyle/>
          <a:p>
            <a:pPr rtl="0">
              <a:defRPr sz="2000">
                <a:solidFill>
                  <a:schemeClr val="bg1"/>
                </a:solidFill>
              </a:defRPr>
            </a:pPr>
            <a:endParaRPr lang="es-MX"/>
          </a:p>
        </c:txPr>
      </c:dTable>
      <c:spPr>
        <a:noFill/>
      </c:spPr>
    </c:plotArea>
    <c:plotVisOnly val="1"/>
    <c:dispBlanksAs val="gap"/>
    <c:showDLblsOverMax val="0"/>
  </c:chart>
  <c:spPr>
    <a:solidFill>
      <a:sysClr val="windowText" lastClr="000000">
        <a:lumMod val="75000"/>
        <a:lumOff val="25000"/>
      </a:sysClr>
    </a:solidFill>
  </c:spPr>
  <c:txPr>
    <a:bodyPr/>
    <a:lstStyle/>
    <a:p>
      <a:pPr>
        <a:defRPr>
          <a:solidFill>
            <a:schemeClr val="tx1">
              <a:lumMod val="85000"/>
              <a:lumOff val="15000"/>
            </a:schemeClr>
          </a:solidFill>
        </a:defRPr>
      </a:pPr>
      <a:endParaRPr lang="es-MX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0"/>
      <c:rotY val="0"/>
      <c:rAngAx val="0"/>
    </c:view3D>
    <c:floor>
      <c:thickness val="0"/>
      <c:spPr>
        <a:solidFill>
          <a:schemeClr val="bg1">
            <a:lumMod val="75000"/>
          </a:schemeClr>
        </a:solidFill>
      </c:spPr>
    </c:floor>
    <c:sideWall>
      <c:thickness val="0"/>
      <c:spPr>
        <a:noFill/>
      </c:spPr>
    </c:sideWall>
    <c:backWall>
      <c:thickness val="0"/>
      <c:spPr>
        <a:noFill/>
      </c:spPr>
    </c:backWall>
    <c:plotArea>
      <c:layout>
        <c:manualLayout>
          <c:layoutTarget val="inner"/>
          <c:xMode val="edge"/>
          <c:yMode val="edge"/>
          <c:x val="0.11344635974557236"/>
          <c:y val="0.2219550160396617"/>
          <c:w val="0.85165808328013115"/>
          <c:h val="0.54095025924500162"/>
        </c:manualLayout>
      </c:layout>
      <c:bar3DChart>
        <c:barDir val="col"/>
        <c:grouping val="stacked"/>
        <c:varyColors val="0"/>
        <c:ser>
          <c:idx val="0"/>
          <c:order val="0"/>
          <c:tx>
            <c:v>Documentos</c:v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RMS!$B$128:$C$130</c:f>
              <c:multiLvlStrCache>
                <c:ptCount val="3"/>
                <c:lvl>
                  <c:pt idx="0">
                    <c:v>Scopus</c:v>
                  </c:pt>
                  <c:pt idx="1">
                    <c:v>SciELO</c:v>
                  </c:pt>
                  <c:pt idx="2">
                    <c:v>Web of Science+SciELOCI</c:v>
                  </c:pt>
                </c:lvl>
                <c:lvl>
                  <c:pt idx="0">
                    <c:v>2011-2013</c:v>
                  </c:pt>
                  <c:pt idx="1">
                    <c:v>2008-2013</c:v>
                  </c:pt>
                  <c:pt idx="2">
                    <c:v>2008-2013</c:v>
                  </c:pt>
                </c:lvl>
              </c:multiLvlStrCache>
            </c:multiLvlStrRef>
          </c:cat>
          <c:val>
            <c:numRef>
              <c:f>RMS!$D$128:$D$130</c:f>
              <c:numCache>
                <c:formatCode>#,##0</c:formatCode>
                <c:ptCount val="3"/>
                <c:pt idx="0">
                  <c:v>61</c:v>
                </c:pt>
                <c:pt idx="1">
                  <c:v>125</c:v>
                </c:pt>
                <c:pt idx="2">
                  <c:v>189</c:v>
                </c:pt>
              </c:numCache>
            </c:numRef>
          </c:val>
        </c:ser>
        <c:ser>
          <c:idx val="1"/>
          <c:order val="1"/>
          <c:tx>
            <c:v>Citas</c:v>
          </c:tx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RMS!$B$128:$C$130</c:f>
              <c:multiLvlStrCache>
                <c:ptCount val="3"/>
                <c:lvl>
                  <c:pt idx="0">
                    <c:v>Scopus</c:v>
                  </c:pt>
                  <c:pt idx="1">
                    <c:v>SciELO</c:v>
                  </c:pt>
                  <c:pt idx="2">
                    <c:v>Web of Science+SciELOCI</c:v>
                  </c:pt>
                </c:lvl>
                <c:lvl>
                  <c:pt idx="0">
                    <c:v>2011-2013</c:v>
                  </c:pt>
                  <c:pt idx="1">
                    <c:v>2008-2013</c:v>
                  </c:pt>
                  <c:pt idx="2">
                    <c:v>2008-2013</c:v>
                  </c:pt>
                </c:lvl>
              </c:multiLvlStrCache>
            </c:multiLvlStrRef>
          </c:cat>
          <c:val>
            <c:numRef>
              <c:f>RMS!$E$128:$E$130</c:f>
              <c:numCache>
                <c:formatCode>#,##0</c:formatCode>
                <c:ptCount val="3"/>
                <c:pt idx="0">
                  <c:v>19</c:v>
                </c:pt>
                <c:pt idx="1">
                  <c:v>95</c:v>
                </c:pt>
                <c:pt idx="2">
                  <c:v>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cylinder"/>
        <c:axId val="137881664"/>
        <c:axId val="137882048"/>
        <c:axId val="0"/>
      </c:bar3DChart>
      <c:catAx>
        <c:axId val="1378816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2000" b="1">
                <a:solidFill>
                  <a:srgbClr val="FFC000"/>
                </a:solidFill>
              </a:defRPr>
            </a:pPr>
            <a:endParaRPr lang="es-MX"/>
          </a:p>
        </c:txPr>
        <c:crossAx val="137882048"/>
        <c:crosses val="autoZero"/>
        <c:auto val="1"/>
        <c:lblAlgn val="ctr"/>
        <c:lblOffset val="100"/>
        <c:noMultiLvlLbl val="0"/>
      </c:catAx>
      <c:valAx>
        <c:axId val="137882048"/>
        <c:scaling>
          <c:orientation val="minMax"/>
        </c:scaling>
        <c:delete val="0"/>
        <c:axPos val="l"/>
        <c:majorGridlines/>
        <c:numFmt formatCode="#,##0" sourceLinked="0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050" b="1">
                <a:solidFill>
                  <a:schemeClr val="bg2"/>
                </a:solidFill>
              </a:defRPr>
            </a:pPr>
            <a:endParaRPr lang="es-MX"/>
          </a:p>
        </c:txPr>
        <c:crossAx val="137881664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2800">
                <a:solidFill>
                  <a:srgbClr val="FFC000"/>
                </a:solidFill>
              </a:defRPr>
            </a:pPr>
            <a:endParaRPr lang="es-MX"/>
          </a:p>
        </c:txPr>
      </c:legendEntry>
      <c:legendEntry>
        <c:idx val="1"/>
        <c:txPr>
          <a:bodyPr/>
          <a:lstStyle/>
          <a:p>
            <a:pPr>
              <a:defRPr sz="2800">
                <a:solidFill>
                  <a:srgbClr val="FFC000"/>
                </a:solidFill>
              </a:defRPr>
            </a:pPr>
            <a:endParaRPr lang="es-MX"/>
          </a:p>
        </c:txPr>
      </c:legendEntry>
      <c:layout>
        <c:manualLayout>
          <c:xMode val="edge"/>
          <c:yMode val="edge"/>
          <c:x val="0.29679710884613714"/>
          <c:y val="0.12179566182989669"/>
          <c:w val="0.41765816316099597"/>
          <c:h val="7.6630414653052106E-2"/>
        </c:manualLayout>
      </c:layout>
      <c:overlay val="0"/>
      <c:txPr>
        <a:bodyPr/>
        <a:lstStyle/>
        <a:p>
          <a:pPr>
            <a:defRPr sz="2800">
              <a:solidFill>
                <a:sysClr val="windowText" lastClr="000000"/>
              </a:solidFill>
            </a:defRPr>
          </a:pPr>
          <a:endParaRPr lang="es-MX"/>
        </a:p>
      </c:txPr>
    </c:legend>
    <c:plotVisOnly val="1"/>
    <c:dispBlanksAs val="gap"/>
    <c:showDLblsOverMax val="0"/>
  </c:chart>
  <c:spPr>
    <a:solidFill>
      <a:sysClr val="windowText" lastClr="000000">
        <a:lumMod val="75000"/>
        <a:lumOff val="25000"/>
      </a:sysClr>
    </a:solidFill>
  </c:sp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982961504811897"/>
          <c:y val="0.28617563429571302"/>
          <c:w val="0.63859098862642172"/>
          <c:h val="0.62751371611122209"/>
        </c:manualLayout>
      </c:layout>
      <c:barChart>
        <c:barDir val="col"/>
        <c:grouping val="clustered"/>
        <c:varyColors val="0"/>
        <c:ser>
          <c:idx val="0"/>
          <c:order val="0"/>
          <c:tx>
            <c:v>Total de revistas por año</c:v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RMS!$H$103:$H$106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RMS!$D$103:$D$106</c:f>
              <c:numCache>
                <c:formatCode>General</c:formatCode>
                <c:ptCount val="4"/>
                <c:pt idx="0">
                  <c:v>135</c:v>
                </c:pt>
                <c:pt idx="1">
                  <c:v>157</c:v>
                </c:pt>
                <c:pt idx="2">
                  <c:v>170</c:v>
                </c:pt>
                <c:pt idx="3">
                  <c:v>162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8164368"/>
        <c:axId val="138168848"/>
      </c:barChart>
      <c:lineChart>
        <c:grouping val="standard"/>
        <c:varyColors val="0"/>
        <c:ser>
          <c:idx val="2"/>
          <c:order val="1"/>
          <c:tx>
            <c:v>Posición de la revista</c:v>
          </c:tx>
          <c:spPr>
            <a:ln w="47625">
              <a:noFill/>
            </a:ln>
            <a:effectLst>
              <a:outerShdw blurRad="50800" dist="889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dash"/>
            <c:size val="19"/>
            <c:spPr>
              <a:solidFill>
                <a:srgbClr val="C00000"/>
              </a:solidFill>
              <a:ln>
                <a:noFill/>
              </a:ln>
              <a:effectLst>
                <a:outerShdw blurRad="50800" dist="889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95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15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27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25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RMS!$H$103:$H$106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RMS!$J$103:$J$106</c:f>
              <c:numCache>
                <c:formatCode>General</c:formatCode>
                <c:ptCount val="4"/>
                <c:pt idx="0">
                  <c:v>41</c:v>
                </c:pt>
                <c:pt idx="1">
                  <c:v>143</c:v>
                </c:pt>
                <c:pt idx="2">
                  <c:v>144</c:v>
                </c:pt>
                <c:pt idx="3">
                  <c:v>138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164368"/>
        <c:axId val="138168848"/>
      </c:lineChart>
      <c:catAx>
        <c:axId val="13816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</a:defRPr>
            </a:pPr>
            <a:endParaRPr lang="es-MX"/>
          </a:p>
        </c:txPr>
        <c:crossAx val="138168848"/>
        <c:crosses val="autoZero"/>
        <c:auto val="1"/>
        <c:lblAlgn val="ctr"/>
        <c:lblOffset val="100"/>
        <c:noMultiLvlLbl val="0"/>
      </c:catAx>
      <c:valAx>
        <c:axId val="138168848"/>
        <c:scaling>
          <c:orientation val="minMax"/>
        </c:scaling>
        <c:delete val="0"/>
        <c:axPos val="l"/>
        <c:majorGridlines>
          <c:spPr>
            <a:ln>
              <a:solidFill>
                <a:sysClr val="window" lastClr="FFFFFF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s-MX"/>
          </a:p>
        </c:txPr>
        <c:crossAx val="138164368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0.16300255654012274"/>
          <c:y val="0.14004155730533685"/>
          <c:w val="0.78838920825902514"/>
          <c:h val="0.13620151647710704"/>
        </c:manualLayout>
      </c:layout>
      <c:overlay val="0"/>
      <c:txPr>
        <a:bodyPr/>
        <a:lstStyle/>
        <a:p>
          <a:pPr>
            <a:defRPr sz="2000" b="1">
              <a:solidFill>
                <a:schemeClr val="bg1"/>
              </a:solidFill>
            </a:defRPr>
          </a:pPr>
          <a:endParaRPr lang="es-MX"/>
        </a:p>
      </c:txPr>
    </c:legend>
    <c:plotVisOnly val="1"/>
    <c:dispBlanksAs val="gap"/>
    <c:showDLblsOverMax val="0"/>
  </c:chart>
  <c:spPr>
    <a:solidFill>
      <a:sysClr val="windowText" lastClr="000000">
        <a:lumMod val="75000"/>
        <a:lumOff val="25000"/>
      </a:sysClr>
    </a:solidFill>
  </c:sp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800"/>
            </a:pPr>
            <a:r>
              <a:rPr lang="es-MX" sz="2800" dirty="0"/>
              <a:t>Ciencias sociales</a:t>
            </a:r>
          </a:p>
        </c:rich>
      </c:tx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  <c:spPr>
        <a:solidFill>
          <a:schemeClr val="tx1">
            <a:lumMod val="85000"/>
            <a:lumOff val="15000"/>
          </a:schemeClr>
        </a:solidFill>
      </c:spPr>
    </c:sideWall>
    <c:backWall>
      <c:thickness val="0"/>
      <c:spPr>
        <a:solidFill>
          <a:schemeClr val="tx1">
            <a:lumMod val="85000"/>
            <a:lumOff val="15000"/>
          </a:schemeClr>
        </a:solidFill>
      </c:spPr>
    </c:backWall>
    <c:plotArea>
      <c:layout>
        <c:manualLayout>
          <c:layoutTarget val="inner"/>
          <c:xMode val="edge"/>
          <c:yMode val="edge"/>
          <c:x val="0.10387052490086733"/>
          <c:y val="0.10800995441925429"/>
          <c:w val="0.93268122064141246"/>
          <c:h val="0.5515457195123689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'Ciencias sociales'!$C$261</c:f>
              <c:strCache>
                <c:ptCount val="1"/>
                <c:pt idx="0">
                  <c:v>Artículos</c:v>
                </c:pt>
              </c:strCache>
            </c:strRef>
          </c:tx>
          <c:invertIfNegative val="0"/>
          <c:cat>
            <c:strRef>
              <c:f>'Ciencias sociales'!$B$262:$B$297</c:f>
              <c:strCache>
                <c:ptCount val="36"/>
                <c:pt idx="0">
                  <c:v>Revista mexicana de sociología</c:v>
                </c:pt>
                <c:pt idx="1">
                  <c:v>Papeles de población</c:v>
                </c:pt>
                <c:pt idx="2">
                  <c:v>Comunicación y sociedad</c:v>
                </c:pt>
                <c:pt idx="3">
                  <c:v>Región y sociedad</c:v>
                </c:pt>
                <c:pt idx="4">
                  <c:v>Frontera norte</c:v>
                </c:pt>
                <c:pt idx="5">
                  <c:v>Migración y desarrollo</c:v>
                </c:pt>
                <c:pt idx="6">
                  <c:v>Política y gobierno</c:v>
                </c:pt>
                <c:pt idx="7">
                  <c:v>Migraciones internacionales</c:v>
                </c:pt>
                <c:pt idx="8">
                  <c:v>Gestión y política pública</c:v>
                </c:pt>
                <c:pt idx="9">
                  <c:v>Investigación económica</c:v>
                </c:pt>
                <c:pt idx="10">
                  <c:v>Contaduría y administración</c:v>
                </c:pt>
                <c:pt idx="11">
                  <c:v>Convergencia</c:v>
                </c:pt>
                <c:pt idx="12">
                  <c:v>Investigación bibliotecológica</c:v>
                </c:pt>
                <c:pt idx="13">
                  <c:v>Perfiles latinoamericanos</c:v>
                </c:pt>
                <c:pt idx="14">
                  <c:v>Problemas del desarrollo</c:v>
                </c:pt>
                <c:pt idx="15">
                  <c:v>Andamios, revista de investigación social</c:v>
                </c:pt>
                <c:pt idx="16">
                  <c:v>Estudios fronterizos</c:v>
                </c:pt>
                <c:pt idx="17">
                  <c:v>Norteamérica</c:v>
                </c:pt>
                <c:pt idx="18">
                  <c:v>Revista mexicana de ciencias políticas y sociales</c:v>
                </c:pt>
                <c:pt idx="19">
                  <c:v>Economía mexicana. Nueva época</c:v>
                </c:pt>
                <c:pt idx="20">
                  <c:v>Economía UNAM</c:v>
                </c:pt>
                <c:pt idx="21">
                  <c:v>Estudios sociales</c:v>
                </c:pt>
                <c:pt idx="22">
                  <c:v>Boletín mexicano de derecho comparado</c:v>
                </c:pt>
                <c:pt idx="23">
                  <c:v>En-claves del pensamiento</c:v>
                </c:pt>
                <c:pt idx="24">
                  <c:v>Nueva antropología</c:v>
                </c:pt>
                <c:pt idx="25">
                  <c:v>Culturales</c:v>
                </c:pt>
                <c:pt idx="26">
                  <c:v>Economía: teoría y práctica</c:v>
                </c:pt>
                <c:pt idx="27">
                  <c:v>Cultura y representaciones sociales</c:v>
                </c:pt>
                <c:pt idx="28">
                  <c:v>Economía, sociedad y territorio</c:v>
                </c:pt>
                <c:pt idx="29">
                  <c:v>LiminaR</c:v>
                </c:pt>
                <c:pt idx="30">
                  <c:v>Argumentos</c:v>
                </c:pt>
                <c:pt idx="31">
                  <c:v>Isonomía</c:v>
                </c:pt>
                <c:pt idx="32">
                  <c:v>Confines de relaciones internacionales y ciencia política</c:v>
                </c:pt>
                <c:pt idx="33">
                  <c:v>Estudios políticos</c:v>
                </c:pt>
                <c:pt idx="34">
                  <c:v>Polis</c:v>
                </c:pt>
                <c:pt idx="35">
                  <c:v>Sociológica (México)</c:v>
                </c:pt>
              </c:strCache>
            </c:strRef>
          </c:cat>
          <c:val>
            <c:numRef>
              <c:f>'Ciencias sociales'!$C$262:$C$297</c:f>
              <c:numCache>
                <c:formatCode>General</c:formatCode>
                <c:ptCount val="36"/>
                <c:pt idx="0">
                  <c:v>125</c:v>
                </c:pt>
                <c:pt idx="1">
                  <c:v>152</c:v>
                </c:pt>
                <c:pt idx="2">
                  <c:v>87</c:v>
                </c:pt>
                <c:pt idx="3">
                  <c:v>164</c:v>
                </c:pt>
                <c:pt idx="4">
                  <c:v>90</c:v>
                </c:pt>
                <c:pt idx="5">
                  <c:v>62</c:v>
                </c:pt>
                <c:pt idx="6">
                  <c:v>69</c:v>
                </c:pt>
                <c:pt idx="7">
                  <c:v>85</c:v>
                </c:pt>
                <c:pt idx="8">
                  <c:v>71</c:v>
                </c:pt>
                <c:pt idx="9">
                  <c:v>105</c:v>
                </c:pt>
                <c:pt idx="10">
                  <c:v>166</c:v>
                </c:pt>
                <c:pt idx="11">
                  <c:v>185</c:v>
                </c:pt>
                <c:pt idx="12">
                  <c:v>144</c:v>
                </c:pt>
                <c:pt idx="13">
                  <c:v>82</c:v>
                </c:pt>
                <c:pt idx="14">
                  <c:v>106</c:v>
                </c:pt>
                <c:pt idx="15">
                  <c:v>145</c:v>
                </c:pt>
                <c:pt idx="16">
                  <c:v>82</c:v>
                </c:pt>
                <c:pt idx="17">
                  <c:v>81</c:v>
                </c:pt>
                <c:pt idx="18">
                  <c:v>112</c:v>
                </c:pt>
                <c:pt idx="19">
                  <c:v>66</c:v>
                </c:pt>
                <c:pt idx="20">
                  <c:v>66</c:v>
                </c:pt>
                <c:pt idx="21">
                  <c:v>137</c:v>
                </c:pt>
                <c:pt idx="22">
                  <c:v>57</c:v>
                </c:pt>
                <c:pt idx="23">
                  <c:v>105</c:v>
                </c:pt>
                <c:pt idx="24">
                  <c:v>66</c:v>
                </c:pt>
                <c:pt idx="25">
                  <c:v>59</c:v>
                </c:pt>
                <c:pt idx="26">
                  <c:v>52</c:v>
                </c:pt>
                <c:pt idx="27">
                  <c:v>24</c:v>
                </c:pt>
                <c:pt idx="28">
                  <c:v>72</c:v>
                </c:pt>
                <c:pt idx="29">
                  <c:v>100</c:v>
                </c:pt>
                <c:pt idx="30">
                  <c:v>150</c:v>
                </c:pt>
                <c:pt idx="31">
                  <c:v>26</c:v>
                </c:pt>
                <c:pt idx="32">
                  <c:v>60</c:v>
                </c:pt>
                <c:pt idx="33">
                  <c:v>95</c:v>
                </c:pt>
                <c:pt idx="34">
                  <c:v>35</c:v>
                </c:pt>
                <c:pt idx="35">
                  <c:v>94</c:v>
                </c:pt>
              </c:numCache>
            </c:numRef>
          </c:val>
        </c:ser>
        <c:ser>
          <c:idx val="1"/>
          <c:order val="1"/>
          <c:tx>
            <c:strRef>
              <c:f>'Ciencias sociales'!$D$261</c:f>
              <c:strCache>
                <c:ptCount val="1"/>
                <c:pt idx="0">
                  <c:v>Citas recibidas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'Ciencias sociales'!$B$262:$B$297</c:f>
              <c:strCache>
                <c:ptCount val="36"/>
                <c:pt idx="0">
                  <c:v>Revista mexicana de sociología</c:v>
                </c:pt>
                <c:pt idx="1">
                  <c:v>Papeles de población</c:v>
                </c:pt>
                <c:pt idx="2">
                  <c:v>Comunicación y sociedad</c:v>
                </c:pt>
                <c:pt idx="3">
                  <c:v>Región y sociedad</c:v>
                </c:pt>
                <c:pt idx="4">
                  <c:v>Frontera norte</c:v>
                </c:pt>
                <c:pt idx="5">
                  <c:v>Migración y desarrollo</c:v>
                </c:pt>
                <c:pt idx="6">
                  <c:v>Política y gobierno</c:v>
                </c:pt>
                <c:pt idx="7">
                  <c:v>Migraciones internacionales</c:v>
                </c:pt>
                <c:pt idx="8">
                  <c:v>Gestión y política pública</c:v>
                </c:pt>
                <c:pt idx="9">
                  <c:v>Investigación económica</c:v>
                </c:pt>
                <c:pt idx="10">
                  <c:v>Contaduría y administración</c:v>
                </c:pt>
                <c:pt idx="11">
                  <c:v>Convergencia</c:v>
                </c:pt>
                <c:pt idx="12">
                  <c:v>Investigación bibliotecológica</c:v>
                </c:pt>
                <c:pt idx="13">
                  <c:v>Perfiles latinoamericanos</c:v>
                </c:pt>
                <c:pt idx="14">
                  <c:v>Problemas del desarrollo</c:v>
                </c:pt>
                <c:pt idx="15">
                  <c:v>Andamios, revista de investigación social</c:v>
                </c:pt>
                <c:pt idx="16">
                  <c:v>Estudios fronterizos</c:v>
                </c:pt>
                <c:pt idx="17">
                  <c:v>Norteamérica</c:v>
                </c:pt>
                <c:pt idx="18">
                  <c:v>Revista mexicana de ciencias políticas y sociales</c:v>
                </c:pt>
                <c:pt idx="19">
                  <c:v>Economía mexicana. Nueva época</c:v>
                </c:pt>
                <c:pt idx="20">
                  <c:v>Economía UNAM</c:v>
                </c:pt>
                <c:pt idx="21">
                  <c:v>Estudios sociales</c:v>
                </c:pt>
                <c:pt idx="22">
                  <c:v>Boletín mexicano de derecho comparado</c:v>
                </c:pt>
                <c:pt idx="23">
                  <c:v>En-claves del pensamiento</c:v>
                </c:pt>
                <c:pt idx="24">
                  <c:v>Nueva antropología</c:v>
                </c:pt>
                <c:pt idx="25">
                  <c:v>Culturales</c:v>
                </c:pt>
                <c:pt idx="26">
                  <c:v>Economía: teoría y práctica</c:v>
                </c:pt>
                <c:pt idx="27">
                  <c:v>Cultura y representaciones sociales</c:v>
                </c:pt>
                <c:pt idx="28">
                  <c:v>Economía, sociedad y territorio</c:v>
                </c:pt>
                <c:pt idx="29">
                  <c:v>LiminaR</c:v>
                </c:pt>
                <c:pt idx="30">
                  <c:v>Argumentos</c:v>
                </c:pt>
                <c:pt idx="31">
                  <c:v>Isonomía</c:v>
                </c:pt>
                <c:pt idx="32">
                  <c:v>Confines de relaciones internacionales y ciencia política</c:v>
                </c:pt>
                <c:pt idx="33">
                  <c:v>Estudios políticos</c:v>
                </c:pt>
                <c:pt idx="34">
                  <c:v>Polis</c:v>
                </c:pt>
                <c:pt idx="35">
                  <c:v>Sociológica (México)</c:v>
                </c:pt>
              </c:strCache>
            </c:strRef>
          </c:cat>
          <c:val>
            <c:numRef>
              <c:f>'Ciencias sociales'!$D$262:$D$297</c:f>
              <c:numCache>
                <c:formatCode>General</c:formatCode>
                <c:ptCount val="36"/>
                <c:pt idx="0">
                  <c:v>83</c:v>
                </c:pt>
                <c:pt idx="1">
                  <c:v>70</c:v>
                </c:pt>
                <c:pt idx="2">
                  <c:v>66</c:v>
                </c:pt>
                <c:pt idx="3">
                  <c:v>55</c:v>
                </c:pt>
                <c:pt idx="4">
                  <c:v>54</c:v>
                </c:pt>
                <c:pt idx="5">
                  <c:v>48</c:v>
                </c:pt>
                <c:pt idx="6">
                  <c:v>42</c:v>
                </c:pt>
                <c:pt idx="7">
                  <c:v>38</c:v>
                </c:pt>
                <c:pt idx="8">
                  <c:v>35</c:v>
                </c:pt>
                <c:pt idx="9">
                  <c:v>35</c:v>
                </c:pt>
                <c:pt idx="10">
                  <c:v>32</c:v>
                </c:pt>
                <c:pt idx="11">
                  <c:v>32</c:v>
                </c:pt>
                <c:pt idx="12">
                  <c:v>29</c:v>
                </c:pt>
                <c:pt idx="13">
                  <c:v>27</c:v>
                </c:pt>
                <c:pt idx="14">
                  <c:v>26</c:v>
                </c:pt>
                <c:pt idx="15">
                  <c:v>25</c:v>
                </c:pt>
                <c:pt idx="16">
                  <c:v>20</c:v>
                </c:pt>
                <c:pt idx="17">
                  <c:v>20</c:v>
                </c:pt>
                <c:pt idx="18">
                  <c:v>16</c:v>
                </c:pt>
                <c:pt idx="19">
                  <c:v>9</c:v>
                </c:pt>
                <c:pt idx="20">
                  <c:v>7</c:v>
                </c:pt>
                <c:pt idx="21">
                  <c:v>6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4</c:v>
                </c:pt>
                <c:pt idx="26">
                  <c:v>4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1</c:v>
                </c:pt>
                <c:pt idx="31">
                  <c:v>1</c:v>
                </c:pt>
              </c:numCache>
            </c:numRef>
          </c:val>
        </c:ser>
        <c:ser>
          <c:idx val="2"/>
          <c:order val="2"/>
          <c:tx>
            <c:strRef>
              <c:f>'Ciencias sociales'!$E$261</c:f>
              <c:strCache>
                <c:ptCount val="1"/>
                <c:pt idx="0">
                  <c:v>Autocitas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'Ciencias sociales'!$B$262:$B$297</c:f>
              <c:strCache>
                <c:ptCount val="36"/>
                <c:pt idx="0">
                  <c:v>Revista mexicana de sociología</c:v>
                </c:pt>
                <c:pt idx="1">
                  <c:v>Papeles de población</c:v>
                </c:pt>
                <c:pt idx="2">
                  <c:v>Comunicación y sociedad</c:v>
                </c:pt>
                <c:pt idx="3">
                  <c:v>Región y sociedad</c:v>
                </c:pt>
                <c:pt idx="4">
                  <c:v>Frontera norte</c:v>
                </c:pt>
                <c:pt idx="5">
                  <c:v>Migración y desarrollo</c:v>
                </c:pt>
                <c:pt idx="6">
                  <c:v>Política y gobierno</c:v>
                </c:pt>
                <c:pt idx="7">
                  <c:v>Migraciones internacionales</c:v>
                </c:pt>
                <c:pt idx="8">
                  <c:v>Gestión y política pública</c:v>
                </c:pt>
                <c:pt idx="9">
                  <c:v>Investigación económica</c:v>
                </c:pt>
                <c:pt idx="10">
                  <c:v>Contaduría y administración</c:v>
                </c:pt>
                <c:pt idx="11">
                  <c:v>Convergencia</c:v>
                </c:pt>
                <c:pt idx="12">
                  <c:v>Investigación bibliotecológica</c:v>
                </c:pt>
                <c:pt idx="13">
                  <c:v>Perfiles latinoamericanos</c:v>
                </c:pt>
                <c:pt idx="14">
                  <c:v>Problemas del desarrollo</c:v>
                </c:pt>
                <c:pt idx="15">
                  <c:v>Andamios, revista de investigación social</c:v>
                </c:pt>
                <c:pt idx="16">
                  <c:v>Estudios fronterizos</c:v>
                </c:pt>
                <c:pt idx="17">
                  <c:v>Norteamérica</c:v>
                </c:pt>
                <c:pt idx="18">
                  <c:v>Revista mexicana de ciencias políticas y sociales</c:v>
                </c:pt>
                <c:pt idx="19">
                  <c:v>Economía mexicana. Nueva época</c:v>
                </c:pt>
                <c:pt idx="20">
                  <c:v>Economía UNAM</c:v>
                </c:pt>
                <c:pt idx="21">
                  <c:v>Estudios sociales</c:v>
                </c:pt>
                <c:pt idx="22">
                  <c:v>Boletín mexicano de derecho comparado</c:v>
                </c:pt>
                <c:pt idx="23">
                  <c:v>En-claves del pensamiento</c:v>
                </c:pt>
                <c:pt idx="24">
                  <c:v>Nueva antropología</c:v>
                </c:pt>
                <c:pt idx="25">
                  <c:v>Culturales</c:v>
                </c:pt>
                <c:pt idx="26">
                  <c:v>Economía: teoría y práctica</c:v>
                </c:pt>
                <c:pt idx="27">
                  <c:v>Cultura y representaciones sociales</c:v>
                </c:pt>
                <c:pt idx="28">
                  <c:v>Economía, sociedad y territorio</c:v>
                </c:pt>
                <c:pt idx="29">
                  <c:v>LiminaR</c:v>
                </c:pt>
                <c:pt idx="30">
                  <c:v>Argumentos</c:v>
                </c:pt>
                <c:pt idx="31">
                  <c:v>Isonomía</c:v>
                </c:pt>
                <c:pt idx="32">
                  <c:v>Confines de relaciones internacionales y ciencia política</c:v>
                </c:pt>
                <c:pt idx="33">
                  <c:v>Estudios políticos</c:v>
                </c:pt>
                <c:pt idx="34">
                  <c:v>Polis</c:v>
                </c:pt>
                <c:pt idx="35">
                  <c:v>Sociológica (México)</c:v>
                </c:pt>
              </c:strCache>
            </c:strRef>
          </c:cat>
          <c:val>
            <c:numRef>
              <c:f>'Ciencias sociales'!$E$262:$E$297</c:f>
              <c:numCache>
                <c:formatCode>General</c:formatCode>
                <c:ptCount val="36"/>
                <c:pt idx="0">
                  <c:v>8</c:v>
                </c:pt>
                <c:pt idx="1">
                  <c:v>27</c:v>
                </c:pt>
                <c:pt idx="2">
                  <c:v>17</c:v>
                </c:pt>
                <c:pt idx="3">
                  <c:v>14</c:v>
                </c:pt>
                <c:pt idx="4">
                  <c:v>4</c:v>
                </c:pt>
                <c:pt idx="5">
                  <c:v>16</c:v>
                </c:pt>
                <c:pt idx="6">
                  <c:v>6</c:v>
                </c:pt>
                <c:pt idx="7">
                  <c:v>9</c:v>
                </c:pt>
                <c:pt idx="8">
                  <c:v>12</c:v>
                </c:pt>
                <c:pt idx="9">
                  <c:v>13</c:v>
                </c:pt>
                <c:pt idx="10">
                  <c:v>17</c:v>
                </c:pt>
                <c:pt idx="11">
                  <c:v>5</c:v>
                </c:pt>
                <c:pt idx="12">
                  <c:v>13</c:v>
                </c:pt>
                <c:pt idx="13">
                  <c:v>2</c:v>
                </c:pt>
                <c:pt idx="14">
                  <c:v>13</c:v>
                </c:pt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3</c:v>
                </c:pt>
                <c:pt idx="19">
                  <c:v>2</c:v>
                </c:pt>
                <c:pt idx="20">
                  <c:v>1</c:v>
                </c:pt>
                <c:pt idx="21">
                  <c:v>0</c:v>
                </c:pt>
                <c:pt idx="22">
                  <c:v>2</c:v>
                </c:pt>
                <c:pt idx="23">
                  <c:v>4</c:v>
                </c:pt>
                <c:pt idx="24">
                  <c:v>2</c:v>
                </c:pt>
                <c:pt idx="25">
                  <c:v>0</c:v>
                </c:pt>
                <c:pt idx="26">
                  <c:v>2</c:v>
                </c:pt>
                <c:pt idx="27">
                  <c:v>2</c:v>
                </c:pt>
                <c:pt idx="28">
                  <c:v>0</c:v>
                </c:pt>
                <c:pt idx="29">
                  <c:v>2</c:v>
                </c:pt>
                <c:pt idx="30">
                  <c:v>0</c:v>
                </c:pt>
                <c:pt idx="3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cylinder"/>
        <c:axId val="137950712"/>
        <c:axId val="137098096"/>
        <c:axId val="0"/>
      </c:bar3DChart>
      <c:catAx>
        <c:axId val="137950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s-MX"/>
          </a:p>
        </c:txPr>
        <c:crossAx val="137098096"/>
        <c:crosses val="autoZero"/>
        <c:auto val="1"/>
        <c:lblAlgn val="ctr"/>
        <c:lblOffset val="100"/>
        <c:noMultiLvlLbl val="0"/>
      </c:catAx>
      <c:valAx>
        <c:axId val="13709809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3795071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6924256249084788"/>
          <c:y val="9.7954632282002768E-2"/>
          <c:w val="0.43576380205693171"/>
          <c:h val="8.3556236465209918E-2"/>
        </c:manualLayout>
      </c:layout>
      <c:overlay val="0"/>
      <c:txPr>
        <a:bodyPr/>
        <a:lstStyle/>
        <a:p>
          <a:pPr>
            <a:defRPr sz="2000"/>
          </a:pPr>
          <a:endParaRPr lang="es-MX"/>
        </a:p>
      </c:txPr>
    </c:legend>
    <c:plotVisOnly val="1"/>
    <c:dispBlanksAs val="gap"/>
    <c:showDLblsOverMax val="0"/>
  </c:chart>
  <c:spPr>
    <a:solidFill>
      <a:schemeClr val="tx1">
        <a:lumMod val="85000"/>
        <a:lumOff val="15000"/>
      </a:schemeClr>
    </a:solidFill>
  </c:sp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  <a:alpha val="90000"/>
                </a:schemeClr>
              </a:solidFill>
              <a:ln w="19050">
                <a:solidFill>
                  <a:schemeClr val="accent1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60000"/>
                    <a:lumMod val="75000"/>
                  </a:schemeClr>
                </a:contourClr>
              </a:sp3d>
            </c:spPr>
          </c:dPt>
          <c:dPt>
            <c:idx val="7"/>
            <c:bubble3D val="0"/>
            <c:spPr>
              <a:solidFill>
                <a:schemeClr val="accent2">
                  <a:lumMod val="60000"/>
                  <a:alpha val="90000"/>
                </a:schemeClr>
              </a:solidFill>
              <a:ln w="19050">
                <a:solidFill>
                  <a:schemeClr val="accent2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60000"/>
                    <a:lumMod val="75000"/>
                  </a:schemeClr>
                </a:contourClr>
              </a:sp3d>
            </c:spPr>
          </c:dPt>
          <c:dPt>
            <c:idx val="8"/>
            <c:bubble3D val="0"/>
            <c:spPr>
              <a:solidFill>
                <a:schemeClr val="accent3">
                  <a:lumMod val="60000"/>
                  <a:alpha val="90000"/>
                </a:schemeClr>
              </a:solidFill>
              <a:ln w="19050">
                <a:solidFill>
                  <a:schemeClr val="accent3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60000"/>
                    <a:lumMod val="75000"/>
                  </a:schemeClr>
                </a:contourClr>
              </a:sp3d>
            </c:spPr>
          </c:dPt>
          <c:dPt>
            <c:idx val="9"/>
            <c:bubble3D val="0"/>
            <c:spPr>
              <a:solidFill>
                <a:schemeClr val="accent4">
                  <a:lumMod val="60000"/>
                  <a:alpha val="90000"/>
                </a:schemeClr>
              </a:solidFill>
              <a:ln w="19050">
                <a:solidFill>
                  <a:schemeClr val="accent4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60000"/>
                    <a:lumMod val="75000"/>
                  </a:schemeClr>
                </a:contourClr>
              </a:sp3d>
            </c:spPr>
          </c:dPt>
          <c:dPt>
            <c:idx val="10"/>
            <c:bubble3D val="0"/>
            <c:spPr>
              <a:solidFill>
                <a:schemeClr val="accent5">
                  <a:lumMod val="60000"/>
                  <a:alpha val="90000"/>
                </a:schemeClr>
              </a:solidFill>
              <a:ln w="19050">
                <a:solidFill>
                  <a:schemeClr val="accent5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60000"/>
                    <a:lumMod val="75000"/>
                  </a:schemeClr>
                </a:contourClr>
              </a:sp3d>
            </c:spPr>
          </c:dPt>
          <c:dPt>
            <c:idx val="11"/>
            <c:bubble3D val="0"/>
            <c:spPr>
              <a:solidFill>
                <a:schemeClr val="accent6">
                  <a:lumMod val="60000"/>
                  <a:alpha val="90000"/>
                </a:schemeClr>
              </a:solidFill>
              <a:ln w="19050">
                <a:solidFill>
                  <a:schemeClr val="accent6">
                    <a:lumMod val="60000"/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6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60000"/>
                    <a:lumMod val="75000"/>
                  </a:schemeClr>
                </a:contourClr>
              </a:sp3d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1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80000"/>
                    <a:lumOff val="20000"/>
                    <a:lumMod val="75000"/>
                  </a:schemeClr>
                </a:contourClr>
              </a:sp3d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2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80000"/>
                    <a:lumOff val="20000"/>
                    <a:lumMod val="75000"/>
                  </a:schemeClr>
                </a:contourClr>
              </a:sp3d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3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80000"/>
                    <a:lumOff val="20000"/>
                    <a:lumMod val="75000"/>
                  </a:schemeClr>
                </a:contourClr>
              </a:sp3d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4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80000"/>
                    <a:lumOff val="20000"/>
                    <a:lumMod val="75000"/>
                  </a:schemeClr>
                </a:contourClr>
              </a:sp3d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5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80000"/>
                    <a:lumOff val="20000"/>
                    <a:lumMod val="75000"/>
                  </a:schemeClr>
                </a:contourClr>
              </a:sp3d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  <a:alpha val="90000"/>
                </a:schemeClr>
              </a:solidFill>
              <a:ln w="19050">
                <a:solidFill>
                  <a:schemeClr val="accent6">
                    <a:lumMod val="80000"/>
                    <a:lumOff val="20000"/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80000"/>
                    <a:lumOff val="2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80000"/>
                    <a:lumOff val="20000"/>
                    <a:lumMod val="75000"/>
                  </a:schemeClr>
                </a:contourClr>
              </a:sp3d>
            </c:spPr>
          </c:dPt>
          <c:dPt>
            <c:idx val="18"/>
            <c:bubble3D val="0"/>
            <c:spPr>
              <a:solidFill>
                <a:schemeClr val="accent1">
                  <a:lumMod val="80000"/>
                  <a:alpha val="90000"/>
                </a:schemeClr>
              </a:solidFill>
              <a:ln w="19050">
                <a:solidFill>
                  <a:schemeClr val="accent1">
                    <a:lumMod val="80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8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80000"/>
                    <a:lumMod val="75000"/>
                  </a:schemeClr>
                </a:contourClr>
              </a:sp3d>
            </c:spPr>
          </c:dPt>
          <c:dPt>
            <c:idx val="19"/>
            <c:bubble3D val="0"/>
            <c:spPr>
              <a:solidFill>
                <a:schemeClr val="accent2">
                  <a:lumMod val="80000"/>
                  <a:alpha val="90000"/>
                </a:schemeClr>
              </a:solidFill>
              <a:ln w="19050">
                <a:solidFill>
                  <a:schemeClr val="accent2">
                    <a:lumMod val="80000"/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8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80000"/>
                    <a:lumMod val="75000"/>
                  </a:schemeClr>
                </a:contourClr>
              </a:sp3d>
            </c:spPr>
          </c:dPt>
          <c:dPt>
            <c:idx val="20"/>
            <c:bubble3D val="0"/>
            <c:spPr>
              <a:solidFill>
                <a:schemeClr val="accent3">
                  <a:lumMod val="80000"/>
                  <a:alpha val="90000"/>
                </a:schemeClr>
              </a:solidFill>
              <a:ln w="19050">
                <a:solidFill>
                  <a:schemeClr val="accent3">
                    <a:lumMod val="80000"/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8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80000"/>
                    <a:lumMod val="75000"/>
                  </a:schemeClr>
                </a:contourClr>
              </a:sp3d>
            </c:spPr>
          </c:dPt>
          <c:dPt>
            <c:idx val="21"/>
            <c:bubble3D val="0"/>
            <c:spPr>
              <a:solidFill>
                <a:schemeClr val="accent4">
                  <a:lumMod val="80000"/>
                  <a:alpha val="90000"/>
                </a:schemeClr>
              </a:solidFill>
              <a:ln w="19050">
                <a:solidFill>
                  <a:schemeClr val="accent4">
                    <a:lumMod val="80000"/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8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80000"/>
                    <a:lumMod val="75000"/>
                  </a:schemeClr>
                </a:contourClr>
              </a:sp3d>
            </c:spPr>
          </c:dPt>
          <c:dPt>
            <c:idx val="22"/>
            <c:bubble3D val="0"/>
            <c:spPr>
              <a:solidFill>
                <a:schemeClr val="accent5">
                  <a:lumMod val="80000"/>
                  <a:alpha val="90000"/>
                </a:schemeClr>
              </a:solidFill>
              <a:ln w="19050">
                <a:solidFill>
                  <a:schemeClr val="accent5">
                    <a:lumMod val="80000"/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80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80000"/>
                    <a:lumMod val="75000"/>
                  </a:schemeClr>
                </a:contourClr>
              </a:sp3d>
            </c:spPr>
          </c:dPt>
          <c:dLbls>
            <c:dLbl>
              <c:idx val="0"/>
              <c:layout>
                <c:manualLayout>
                  <c:x val="-3.6586352932842826E-2"/>
                  <c:y val="-1.277859830536165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fld id="{73FA5B9C-3EF1-4847-A28B-EEF34C8BF46C}" type="CATEGORYNAME">
                      <a:rPr lang="es-MX" sz="1800" b="1"/>
                      <a:pPr>
                        <a:defRPr sz="1600" b="1"/>
                      </a:pPr>
                      <a:t>[NOMBRE DE CATEGORÍA]</a:t>
                    </a:fld>
                    <a:r>
                      <a:rPr lang="es-MX" sz="1600" b="1" baseline="0" dirty="0"/>
                      <a:t>
</a:t>
                    </a:r>
                    <a:fld id="{ED057B4E-32AE-4A8A-8532-BCD682D2B8BD}" type="PERCENTAGE">
                      <a:rPr lang="es-MX" sz="1800" b="1" baseline="0"/>
                      <a:pPr>
                        <a:defRPr sz="1600" b="1"/>
                      </a:pPr>
                      <a:t>[PORCENTAJE]</a:t>
                    </a:fld>
                    <a:endParaRPr lang="es-MX" sz="1600" b="1" baseline="0" dirty="0"/>
                  </a:p>
                </c:rich>
              </c:tx>
              <c:numFmt formatCode="#,##0.0%;\-#,##0.0%" sourceLinked="0"/>
              <c:spPr>
                <a:xfrm>
                  <a:off x="6809847" y="295713"/>
                  <a:ext cx="2032182" cy="1251057"/>
                </a:xfrm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29499"/>
                        <a:gd name="adj2" fmla="val 108763"/>
                      </a:avLst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layout>
                    <c:manualLayout>
                      <c:w val="0.21169345324748989"/>
                      <c:h val="0.2176638237111226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0.10504680120983641"/>
                  <c:y val="-0.30407955798336617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2"/>
              <c:layout>
                <c:manualLayout>
                  <c:x val="-2.5169889094857154E-2"/>
                  <c:y val="-0.23168292749549946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3"/>
              <c:layout>
                <c:manualLayout>
                  <c:x val="9.6338145837684616E-2"/>
                  <c:y val="-2.752512893514696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FLACSO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fld id="{6159A878-A6A8-4675-A74D-F6E08FF4C1A5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s-MX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0.12827693107401367"/>
                  <c:y val="-0.2904670546624476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CIDE</a:t>
                    </a:r>
                    <a:r>
                      <a:rPr lang="en-US" baseline="0" dirty="0"/>
                      <a:t>
</a:t>
                    </a:r>
                    <a:fld id="{7197F91E-A9B8-42F5-ADC3-F56510C9ADCA}" type="PERCENTAGE">
                      <a:rPr lang="en-US" baseline="0" dirty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9.6729201965281009E-2"/>
                  <c:y val="-1.3441999061530637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de Buenos</a:t>
                    </a:r>
                    <a:r>
                      <a:rPr lang="en-US" baseline="0" dirty="0" smtClean="0"/>
                      <a:t> Aires</a:t>
                    </a:r>
                    <a:r>
                      <a:rPr lang="en-US" baseline="0" dirty="0"/>
                      <a:t>
</a:t>
                    </a:r>
                    <a:fld id="{941DF78F-31DB-4F2A-BD1A-2F8EF24E51E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6"/>
              <c:layout>
                <c:manualLayout>
                  <c:x val="0.14998669221622257"/>
                  <c:y val="-0.11123715280852703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>
                          <a:lumMod val="6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7"/>
              <c:layout>
                <c:manualLayout>
                  <c:x val="0.15627182046836102"/>
                  <c:y val="-0.18506949875401402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8"/>
              <c:layout>
                <c:manualLayout>
                  <c:x val="0.17710477835378288"/>
                  <c:y val="-0.32156094213694381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3">
                          <a:lumMod val="6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9"/>
              <c:layout>
                <c:manualLayout>
                  <c:x val="2.6369725130460552E-2"/>
                  <c:y val="-0.1264329099666178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INAH</a:t>
                    </a:r>
                    <a:r>
                      <a:rPr lang="en-US" baseline="0" dirty="0"/>
                      <a:t>
</a:t>
                    </a:r>
                    <a:fld id="{62CD4B11-3C73-4646-8B65-ECABDA4F5F48}" type="PERCENTAGE">
                      <a:rPr lang="en-US" baseline="0" dirty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0"/>
              <c:layout>
                <c:manualLayout>
                  <c:x val="0.20479423978699213"/>
                  <c:y val="-0.2008583671572608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Autónoma</a:t>
                    </a:r>
                    <a:r>
                      <a:rPr lang="en-US" baseline="0" dirty="0" smtClean="0"/>
                      <a:t> de Barcelona</a:t>
                    </a:r>
                    <a:r>
                      <a:rPr lang="en-US" baseline="0" dirty="0"/>
                      <a:t>
</a:t>
                    </a:r>
                    <a:fld id="{10779787-AD86-45A5-AC22-D52B3FB22B3A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1"/>
              <c:layout>
                <c:manualLayout>
                  <c:x val="5.7609630356122543E-2"/>
                  <c:y val="-0.30923174434382567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Univ. de Guadalajara</a:t>
                    </a:r>
                    <a:r>
                      <a:rPr lang="en-US" baseline="0" dirty="0"/>
                      <a:t>
</a:t>
                    </a:r>
                    <a:fld id="{86485AC5-8462-4138-814C-4D2AAB3F664D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2"/>
              <c:layout>
                <c:manualLayout>
                  <c:x val="6.733717757271232E-2"/>
                  <c:y val="-0.2124366502733201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de Wisconsin</a:t>
                    </a:r>
                    <a:r>
                      <a:rPr lang="en-US" baseline="0" dirty="0"/>
                      <a:t>
</a:t>
                    </a:r>
                    <a:fld id="{09CC9613-0955-4844-8F68-442FD6441CE7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3"/>
              <c:layout>
                <c:manualLayout>
                  <c:x val="8.5004393391630628E-2"/>
                  <c:y val="8.9036106364732623E-2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14"/>
              <c:layout>
                <c:manualLayout>
                  <c:x val="0.14313873065097718"/>
                  <c:y val="1.7093747939377731E-2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15"/>
              <c:layout>
                <c:manualLayout>
                  <c:x val="-7.0145093907118455E-2"/>
                  <c:y val="0.11894237947741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</a:t>
                    </a:r>
                    <a:r>
                      <a:rPr lang="en-US" dirty="0" err="1" smtClean="0"/>
                      <a:t>Iberoamericana</a:t>
                    </a:r>
                    <a:r>
                      <a:rPr lang="en-US" baseline="0" dirty="0"/>
                      <a:t>
</a:t>
                    </a:r>
                    <a:fld id="{2E3F41CD-990C-4DAE-89E7-B94B063AE2B1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6"/>
              <c:layout>
                <c:manualLayout>
                  <c:x val="-9.0088852244015277E-2"/>
                  <c:y val="7.73208978893486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of California</a:t>
                    </a:r>
                    <a:r>
                      <a:rPr lang="en-US" baseline="0" dirty="0"/>
                      <a:t>
</a:t>
                    </a:r>
                    <a:fld id="{A36FE9A2-DB40-4C12-B6A8-3C140B9691F7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7"/>
              <c:layout>
                <c:manualLayout>
                  <c:x val="-3.3945317769563353E-2"/>
                  <c:y val="-9.7897282318690909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Complutense</a:t>
                    </a:r>
                    <a:r>
                      <a:rPr lang="en-US" baseline="0" dirty="0" smtClean="0"/>
                      <a:t> se Madrid</a:t>
                    </a:r>
                    <a:r>
                      <a:rPr lang="en-US" baseline="0" dirty="0"/>
                      <a:t>
</a:t>
                    </a:r>
                    <a:fld id="{DFB1841B-86FB-486D-9B40-B53EA6A09C3B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18"/>
              <c:layout>
                <c:manualLayout>
                  <c:x val="-3.8088283472982598E-2"/>
                  <c:y val="-0.19158763301289544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>
                          <a:lumMod val="8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19"/>
              <c:layout>
                <c:manualLayout>
                  <c:x val="-7.4860684952412299E-2"/>
                  <c:y val="-6.1893742093517327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de</a:t>
                    </a:r>
                    <a:r>
                      <a:rPr lang="en-US" baseline="0" dirty="0" smtClean="0"/>
                      <a:t> Chile</a:t>
                    </a:r>
                    <a:r>
                      <a:rPr lang="en-US" baseline="0" dirty="0"/>
                      <a:t>
</a:t>
                    </a:r>
                    <a:fld id="{7F9F1763-898E-4ABC-A454-63526ED298E9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20"/>
              <c:layout>
                <c:manualLayout>
                  <c:x val="-5.5195582753320566E-2"/>
                  <c:y val="-0.3960859181402091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err="1" smtClean="0"/>
                      <a:t>Univ</a:t>
                    </a:r>
                    <a:r>
                      <a:rPr lang="en-US" dirty="0" smtClean="0"/>
                      <a:t> de Costa Rica</a:t>
                    </a:r>
                    <a:r>
                      <a:rPr lang="en-US" baseline="0" dirty="0"/>
                      <a:t>
</a:t>
                    </a:r>
                    <a:fld id="{9E0395CF-FF9C-4E68-B09D-15B78BC33AA3}" type="PERCENTAGE">
                      <a:rPr lang="en-US" baseline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baseline="0" dirty="0"/>
                  </a:p>
                </c:rich>
              </c:tx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  <c15:dlblFieldTable/>
                  <c15:showDataLabelsRange val="0"/>
                </c:ext>
              </c:extLst>
            </c:dLbl>
            <c:dLbl>
              <c:idx val="21"/>
              <c:layout>
                <c:manualLayout>
                  <c:x val="-2.3803715712006571E-2"/>
                  <c:y val="-0.29195001616611876"/>
                </c:manualLayout>
              </c:layout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round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4">
                          <a:lumMod val="8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dLbl>
              <c:idx val="22"/>
              <c:numFmt formatCode="#,##0.0%;\-#,##0.0%" sourceLinked="0"/>
              <c:spPr>
                <a:solidFill>
                  <a:sysClr val="window" lastClr="FFFFFF">
                    <a:alpha val="90000"/>
                  </a:sysClr>
                </a:solidFill>
                <a:ln w="12700" cap="flat" cmpd="sng" algn="ctr">
                  <a:solidFill>
                    <a:srgbClr val="5B9BD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rgbClr val="5B9BD5">
                      <a:lumMod val="75000"/>
                      <a:alpha val="40000"/>
                    </a:srgb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accent5">
                          <a:lumMod val="80000"/>
                        </a:schemeClr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22859"/>
                        <a:gd name="adj2" fmla="val 88891"/>
                      </a:avLst>
                    </a:prstGeom>
                    <a:solidFill>
                      <a:schemeClr val="lt1">
                        <a:alpha val="90000"/>
                      </a:schemeClr>
                    </a:solidFill>
                    <a:ln w="12700" cap="flat" cmpd="sng" algn="ctr">
                      <a:solidFill>
                        <a:schemeClr val="accent1"/>
                      </a:solidFill>
                      <a:round/>
                    </a:ln>
                  </c15:spPr>
                </c:ext>
              </c:extLst>
            </c:dLbl>
            <c:numFmt formatCode="#,##0.0%;\-#,##0.0%" sourceLinked="0"/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5B9BD5"/>
                </a:solidFill>
                <a:round/>
              </a:ln>
              <a:effectLst>
                <a:outerShdw blurRad="50800" dist="38100" dir="2700000" algn="tl" rotWithShape="0">
                  <a:srgbClr val="5B9BD5">
                    <a:lumMod val="75000"/>
                    <a:alpha val="40000"/>
                  </a:srgbClr>
                </a:outerShdw>
              </a:effectLst>
            </c:sp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solidFill>
                    <a:schemeClr val="lt1">
                      <a:alpha val="90000"/>
                    </a:schemeClr>
                  </a:solidFill>
                  <a:ln w="12700" cap="flat" cmpd="sng" algn="ctr">
                    <a:solidFill>
                      <a:schemeClr val="accent1"/>
                    </a:solidFill>
                    <a:round/>
                  </a:ln>
                </c15:spPr>
              </c:ext>
            </c:extLst>
          </c:dLbls>
          <c:cat>
            <c:strRef>
              <c:f>Hoja1!$D$4:$D$26</c:f>
              <c:strCache>
                <c:ptCount val="23"/>
                <c:pt idx="0">
                  <c:v>Universidad Nacional Autónoma de México</c:v>
                </c:pt>
                <c:pt idx="1">
                  <c:v>Universidad Autónoma Metropolitana</c:v>
                </c:pt>
                <c:pt idx="2">
                  <c:v>El Colegio de México</c:v>
                </c:pt>
                <c:pt idx="3">
                  <c:v>Facultad Latinoamericana de Ciencias Sociales</c:v>
                </c:pt>
                <c:pt idx="4">
                  <c:v>Centro de Investigación y Docencia Económicas A.C.</c:v>
                </c:pt>
                <c:pt idx="5">
                  <c:v>Universidad de Buenos Aires</c:v>
                </c:pt>
                <c:pt idx="6">
                  <c:v>El Colegio de la Frontera Norte</c:v>
                </c:pt>
                <c:pt idx="7">
                  <c:v>Universidad de Salamanca</c:v>
                </c:pt>
                <c:pt idx="8">
                  <c:v>Centro de Investigaciones y Estudios Superiores en Antropología Social</c:v>
                </c:pt>
                <c:pt idx="9">
                  <c:v>Instituto Nacional de Antropología e Historia</c:v>
                </c:pt>
                <c:pt idx="10">
                  <c:v>Universidad Autónoma de Barcelona</c:v>
                </c:pt>
                <c:pt idx="11">
                  <c:v>Universidad de Guadalajara</c:v>
                </c:pt>
                <c:pt idx="12">
                  <c:v>University of Wisconsin</c:v>
                </c:pt>
                <c:pt idx="13">
                  <c:v>Instituto Politécnico Nacional</c:v>
                </c:pt>
                <c:pt idx="14">
                  <c:v>Instituto de Investigaciones Doctor José María Luis Mora</c:v>
                </c:pt>
                <c:pt idx="15">
                  <c:v>Universidad Iberoamericana</c:v>
                </c:pt>
                <c:pt idx="16">
                  <c:v>University of California</c:v>
                </c:pt>
                <c:pt idx="17">
                  <c:v>Universidad Complutense de Madrid</c:v>
                </c:pt>
                <c:pt idx="18">
                  <c:v>Universite de Paris I (Pantheon-Sorbonne)</c:v>
                </c:pt>
                <c:pt idx="19">
                  <c:v>Universidad de Chile</c:v>
                </c:pt>
                <c:pt idx="20">
                  <c:v>Universidad de Costa Rica</c:v>
                </c:pt>
                <c:pt idx="21">
                  <c:v>Centro Brasileiro de Analise e Planejamento</c:v>
                </c:pt>
                <c:pt idx="22">
                  <c:v>otros</c:v>
                </c:pt>
              </c:strCache>
            </c:strRef>
          </c:cat>
          <c:val>
            <c:numRef>
              <c:f>Hoja1!$E$4:$E$26</c:f>
              <c:numCache>
                <c:formatCode>General</c:formatCode>
                <c:ptCount val="23"/>
                <c:pt idx="0">
                  <c:v>420</c:v>
                </c:pt>
                <c:pt idx="1">
                  <c:v>86</c:v>
                </c:pt>
                <c:pt idx="2">
                  <c:v>68</c:v>
                </c:pt>
                <c:pt idx="3">
                  <c:v>58</c:v>
                </c:pt>
                <c:pt idx="4">
                  <c:v>20</c:v>
                </c:pt>
                <c:pt idx="5">
                  <c:v>19</c:v>
                </c:pt>
                <c:pt idx="6">
                  <c:v>18</c:v>
                </c:pt>
                <c:pt idx="7">
                  <c:v>16</c:v>
                </c:pt>
                <c:pt idx="8">
                  <c:v>15</c:v>
                </c:pt>
                <c:pt idx="9">
                  <c:v>14</c:v>
                </c:pt>
                <c:pt idx="10">
                  <c:v>10</c:v>
                </c:pt>
                <c:pt idx="11">
                  <c:v>9</c:v>
                </c:pt>
                <c:pt idx="12">
                  <c:v>8</c:v>
                </c:pt>
                <c:pt idx="13">
                  <c:v>8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425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7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8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9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1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2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3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5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8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1178723569786396"/>
                  <c:y val="-0.14803845549497766"/>
                </c:manualLayout>
              </c:layout>
              <c:numFmt formatCode="#,##0.0%;\-#,##0.0%" sourceLinked="0"/>
              <c:spPr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>
                      <a:lumMod val="25000"/>
                      <a:lumOff val="75000"/>
                    </a:sys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7248"/>
                        <a:gd name="adj2" fmla="val 143732"/>
                      </a:avLst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1"/>
              <c:layout>
                <c:manualLayout>
                  <c:x val="1.2621139514274949E-2"/>
                  <c:y val="-3.9476921465327374E-3"/>
                </c:manualLayout>
              </c:layout>
              <c:numFmt formatCode="#,##0.0%;\-#,##0.0%" sourceLinked="0"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</c:extLst>
            </c:dLbl>
            <c:dLbl>
              <c:idx val="7"/>
              <c:layout>
                <c:manualLayout>
                  <c:x val="-0.14604461437946725"/>
                  <c:y val="-3.355538324552826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0.20554427208962059"/>
                  <c:y val="-6.316307434452379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0.13522649479580304"/>
                  <c:y val="-4.73723057583928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14063555458763516"/>
                  <c:y val="2.763384502572916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9.0150996530535349E-2"/>
                  <c:y val="-2.565999895246279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7.0317777293817579E-2"/>
                  <c:y val="4.539845968512647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5.589361784893198E-2"/>
                  <c:y val="-9.86923036633184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-6.610996708107815E-17"/>
                  <c:y val="1.381692251286458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8"/>
              <c:layout>
                <c:manualLayout>
                  <c:x val="1.803019930610707E-2"/>
                  <c:y val="-1.9738460732663687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0"/>
              <c:layout>
                <c:manualLayout>
                  <c:x val="-3.6060398612214141E-2"/>
                  <c:y val="0.1480384554949776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1"/>
              <c:layout>
                <c:manualLayout>
                  <c:x val="5.9499657710153267E-2"/>
                  <c:y val="-3.9476921465327382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2"/>
              <c:layout>
                <c:manualLayout>
                  <c:x val="0.13883253465702436"/>
                  <c:y val="-3.9476921465327374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3"/>
              <c:layout>
                <c:manualLayout>
                  <c:x val="0.20734729202023131"/>
                  <c:y val="9.86923036633184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4"/>
              <c:layout>
                <c:manualLayout>
                  <c:x val="0.30471036827320946"/>
                  <c:y val="2.960769109899552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5"/>
              <c:layout>
                <c:manualLayout>
                  <c:x val="9.1954016461145927E-2"/>
                  <c:y val="8.487538115045385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6"/>
              <c:layout>
                <c:manualLayout>
                  <c:x val="6.4908717501985388E-2"/>
                  <c:y val="0.1401430712019121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7"/>
              <c:layout>
                <c:manualLayout>
                  <c:x val="-3.2454358750992791E-2"/>
                  <c:y val="0.2684430659642261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8"/>
              <c:layout>
                <c:manualLayout>
                  <c:x val="2.5242279028549832E-2"/>
                  <c:y val="0.2072538376929687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%;\-#,##0.0%" sourceLinked="0"/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Hoja2!$B$8:$B$36</c:f>
              <c:strCache>
                <c:ptCount val="29"/>
                <c:pt idx="0">
                  <c:v>México</c:v>
                </c:pt>
                <c:pt idx="1">
                  <c:v>Estados Unidos de América</c:v>
                </c:pt>
                <c:pt idx="2">
                  <c:v>España</c:v>
                </c:pt>
                <c:pt idx="3">
                  <c:v>Argentina</c:v>
                </c:pt>
                <c:pt idx="4">
                  <c:v>Chile</c:v>
                </c:pt>
                <c:pt idx="5">
                  <c:v>Brasil</c:v>
                </c:pt>
                <c:pt idx="6">
                  <c:v>Francia</c:v>
                </c:pt>
                <c:pt idx="7">
                  <c:v>Inglaterra</c:v>
                </c:pt>
                <c:pt idx="8">
                  <c:v>Canadá</c:v>
                </c:pt>
                <c:pt idx="9">
                  <c:v>Holanda</c:v>
                </c:pt>
                <c:pt idx="10">
                  <c:v>Venezuela</c:v>
                </c:pt>
                <c:pt idx="11">
                  <c:v>Colombia</c:v>
                </c:pt>
                <c:pt idx="12">
                  <c:v>Costa Rica</c:v>
                </c:pt>
                <c:pt idx="13">
                  <c:v>Italia</c:v>
                </c:pt>
                <c:pt idx="14">
                  <c:v>Uruguay</c:v>
                </c:pt>
                <c:pt idx="15">
                  <c:v>Alemania</c:v>
                </c:pt>
                <c:pt idx="16">
                  <c:v>Bolivia</c:v>
                </c:pt>
                <c:pt idx="17">
                  <c:v>Cuba</c:v>
                </c:pt>
                <c:pt idx="18">
                  <c:v>Perú</c:v>
                </c:pt>
                <c:pt idx="19">
                  <c:v>RFA</c:v>
                </c:pt>
                <c:pt idx="20">
                  <c:v>Australia</c:v>
                </c:pt>
                <c:pt idx="21">
                  <c:v>Bélgica</c:v>
                </c:pt>
                <c:pt idx="22">
                  <c:v>Ecuador</c:v>
                </c:pt>
                <c:pt idx="23">
                  <c:v>Egipto</c:v>
                </c:pt>
                <c:pt idx="24">
                  <c:v>Puerto Rico</c:v>
                </c:pt>
                <c:pt idx="25">
                  <c:v>Escocia</c:v>
                </c:pt>
                <c:pt idx="26">
                  <c:v>Polonia</c:v>
                </c:pt>
                <c:pt idx="27">
                  <c:v>Portugal</c:v>
                </c:pt>
                <c:pt idx="28">
                  <c:v>Suiza</c:v>
                </c:pt>
              </c:strCache>
            </c:strRef>
          </c:cat>
          <c:val>
            <c:numRef>
              <c:f>Hoja2!$C$8:$C$36</c:f>
              <c:numCache>
                <c:formatCode>General</c:formatCode>
                <c:ptCount val="29"/>
                <c:pt idx="0">
                  <c:v>535</c:v>
                </c:pt>
                <c:pt idx="1">
                  <c:v>61</c:v>
                </c:pt>
                <c:pt idx="2">
                  <c:v>54</c:v>
                </c:pt>
                <c:pt idx="3">
                  <c:v>41</c:v>
                </c:pt>
                <c:pt idx="4">
                  <c:v>31</c:v>
                </c:pt>
                <c:pt idx="5">
                  <c:v>25</c:v>
                </c:pt>
                <c:pt idx="6">
                  <c:v>24</c:v>
                </c:pt>
                <c:pt idx="7">
                  <c:v>21</c:v>
                </c:pt>
                <c:pt idx="8">
                  <c:v>12</c:v>
                </c:pt>
                <c:pt idx="9">
                  <c:v>12</c:v>
                </c:pt>
                <c:pt idx="10">
                  <c:v>9</c:v>
                </c:pt>
                <c:pt idx="11">
                  <c:v>6</c:v>
                </c:pt>
                <c:pt idx="12">
                  <c:v>6</c:v>
                </c:pt>
                <c:pt idx="13">
                  <c:v>4</c:v>
                </c:pt>
                <c:pt idx="14">
                  <c:v>4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42"/>
    </mc:Choice>
    <mc:Fallback>
      <c:style val="4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256553607148092"/>
          <c:y val="0.21160797608632256"/>
          <c:w val="0.76368170865321383"/>
          <c:h val="0.50078484981044036"/>
        </c:manualLayout>
      </c:layout>
      <c:lineChart>
        <c:grouping val="standard"/>
        <c:varyColors val="0"/>
        <c:ser>
          <c:idx val="1"/>
          <c:order val="0"/>
          <c:tx>
            <c:v>Scopus</c:v>
          </c:tx>
          <c:spPr>
            <a:ln w="76200">
              <a:solidFill>
                <a:srgbClr val="009999"/>
              </a:solidFill>
            </a:ln>
          </c:spPr>
          <c:marker>
            <c:symbol val="none"/>
          </c:marker>
          <c:cat>
            <c:numRef>
              <c:f>RMS!$A$45:$A$50</c:f>
              <c:numCache>
                <c:formatCode>General</c:formatCod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numCache>
            </c:numRef>
          </c:cat>
          <c:val>
            <c:numRef>
              <c:f>RMS!$F$45:$F$50</c:f>
              <c:numCache>
                <c:formatCode>General</c:formatCode>
                <c:ptCount val="6"/>
                <c:pt idx="3">
                  <c:v>4</c:v>
                </c:pt>
                <c:pt idx="4">
                  <c:v>13</c:v>
                </c:pt>
                <c:pt idx="5">
                  <c:v>2</c:v>
                </c:pt>
              </c:numCache>
            </c:numRef>
          </c:val>
          <c:smooth val="0"/>
        </c:ser>
        <c:ser>
          <c:idx val="2"/>
          <c:order val="1"/>
          <c:tx>
            <c:v>SciELO</c:v>
          </c:tx>
          <c:spPr>
            <a:ln w="76200">
              <a:solidFill>
                <a:srgbClr val="C00000">
                  <a:alpha val="75000"/>
                </a:srgbClr>
              </a:solidFill>
            </a:ln>
          </c:spPr>
          <c:marker>
            <c:symbol val="none"/>
          </c:marker>
          <c:cat>
            <c:numRef>
              <c:f>RMS!$A$45:$A$50</c:f>
              <c:numCache>
                <c:formatCode>General</c:formatCod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numCache>
            </c:numRef>
          </c:cat>
          <c:val>
            <c:numRef>
              <c:f>RMS!$F$85:$F$90</c:f>
              <c:numCache>
                <c:formatCode>General</c:formatCode>
                <c:ptCount val="6"/>
                <c:pt idx="0">
                  <c:v>22</c:v>
                </c:pt>
                <c:pt idx="1">
                  <c:v>32</c:v>
                </c:pt>
                <c:pt idx="2">
                  <c:v>22</c:v>
                </c:pt>
                <c:pt idx="3">
                  <c:v>5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smooth val="0"/>
        </c:ser>
        <c:ser>
          <c:idx val="3"/>
          <c:order val="2"/>
          <c:tx>
            <c:v>WoS+SciELO Citation Index</c:v>
          </c:tx>
          <c:spPr>
            <a:ln w="76200"/>
          </c:spPr>
          <c:marker>
            <c:symbol val="none"/>
          </c:marker>
          <c:cat>
            <c:numRef>
              <c:f>RMS!$A$45:$A$50</c:f>
              <c:numCache>
                <c:formatCode>General</c:formatCode>
                <c:ptCount val="6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</c:numCache>
            </c:numRef>
          </c:cat>
          <c:val>
            <c:numRef>
              <c:f>RMS!$F$118:$F$123</c:f>
              <c:numCache>
                <c:formatCode>General</c:formatCode>
                <c:ptCount val="6"/>
                <c:pt idx="0">
                  <c:v>12</c:v>
                </c:pt>
                <c:pt idx="1">
                  <c:v>19</c:v>
                </c:pt>
                <c:pt idx="2">
                  <c:v>12</c:v>
                </c:pt>
                <c:pt idx="3">
                  <c:v>3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8444032"/>
        <c:axId val="138865864"/>
      </c:lineChart>
      <c:catAx>
        <c:axId val="13844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crossAx val="138865864"/>
        <c:crosses val="autoZero"/>
        <c:auto val="1"/>
        <c:lblAlgn val="ctr"/>
        <c:lblOffset val="100"/>
        <c:noMultiLvlLbl val="0"/>
      </c:catAx>
      <c:valAx>
        <c:axId val="13886586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>
                <a:solidFill>
                  <a:sysClr val="windowText" lastClr="000000"/>
                </a:solidFill>
              </a:defRPr>
            </a:pPr>
            <a:endParaRPr lang="es-MX"/>
          </a:p>
        </c:txPr>
        <c:crossAx val="1384440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 rtl="0">
              <a:defRPr sz="1200">
                <a:solidFill>
                  <a:sysClr val="windowText" lastClr="000000"/>
                </a:solidFill>
              </a:defRPr>
            </a:pPr>
            <a:endParaRPr lang="es-MX"/>
          </a:p>
        </c:txPr>
      </c:dTable>
      <c:spPr>
        <a:noFill/>
      </c:spPr>
    </c:plotArea>
    <c:plotVisOnly val="1"/>
    <c:dispBlanksAs val="gap"/>
    <c:showDLblsOverMax val="0"/>
  </c:chart>
  <c:spPr>
    <a:noFill/>
  </c:sp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0.00149</cdr:x>
      <cdr:y>0.04665</cdr:y>
    </cdr:from>
    <cdr:to>
      <cdr:x>0.21693</cdr:x>
      <cdr:y>0.32471</cdr:y>
    </cdr:to>
    <cdr:sp macro="" textlink="">
      <cdr:nvSpPr>
        <cdr:cNvPr id="4" name="1 CuadroTexto"/>
        <cdr:cNvSpPr txBox="1"/>
      </cdr:nvSpPr>
      <cdr:spPr>
        <a:xfrm xmlns:a="http://schemas.openxmlformats.org/drawingml/2006/main">
          <a:off x="15495" y="296704"/>
          <a:ext cx="2240489" cy="17684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1600" b="1" baseline="0" dirty="0" err="1">
              <a:solidFill>
                <a:srgbClr val="00B0F0"/>
              </a:solidFill>
              <a:effectLst/>
            </a:rPr>
            <a:t>SCImago</a:t>
          </a:r>
          <a:r>
            <a:rPr lang="es-MX" sz="1600" b="1" dirty="0">
              <a:solidFill>
                <a:srgbClr val="00B0F0"/>
              </a:solidFill>
              <a:effectLst/>
            </a:rPr>
            <a:t/>
          </a:r>
          <a:br>
            <a:rPr lang="es-MX" sz="1600" b="1" dirty="0">
              <a:solidFill>
                <a:srgbClr val="00B0F0"/>
              </a:solidFill>
              <a:effectLst/>
            </a:rPr>
          </a:br>
          <a:r>
            <a:rPr lang="es-MX" sz="1600" b="1" dirty="0" err="1">
              <a:solidFill>
                <a:srgbClr val="00B0F0"/>
              </a:solidFill>
              <a:effectLst/>
            </a:rPr>
            <a:t>A</a:t>
          </a:r>
          <a:r>
            <a:rPr lang="es-MX" sz="1600" b="1" dirty="0" err="1">
              <a:solidFill>
                <a:srgbClr val="00B0F0"/>
              </a:solidFill>
            </a:rPr>
            <a:t>rea</a:t>
          </a:r>
          <a:r>
            <a:rPr lang="es-MX" sz="1600" b="1" dirty="0">
              <a:solidFill>
                <a:srgbClr val="00B0F0"/>
              </a:solidFill>
            </a:rPr>
            <a:t> :  Social </a:t>
          </a:r>
          <a:r>
            <a:rPr lang="es-MX" sz="1600" b="1" dirty="0" err="1">
              <a:solidFill>
                <a:srgbClr val="00B0F0"/>
              </a:solidFill>
            </a:rPr>
            <a:t>Sciences</a:t>
          </a:r>
          <a:r>
            <a:rPr lang="es-MX" sz="1600" b="1" dirty="0">
              <a:solidFill>
                <a:srgbClr val="00B0F0"/>
              </a:solidFill>
            </a:rPr>
            <a:t/>
          </a:r>
          <a:br>
            <a:rPr lang="es-MX" sz="1600" b="1" dirty="0">
              <a:solidFill>
                <a:srgbClr val="00B0F0"/>
              </a:solidFill>
            </a:rPr>
          </a:br>
          <a:r>
            <a:rPr lang="es-MX" sz="1600" b="1" dirty="0" err="1">
              <a:solidFill>
                <a:srgbClr val="00B0F0"/>
              </a:solidFill>
            </a:rPr>
            <a:t>Category</a:t>
          </a:r>
          <a:r>
            <a:rPr lang="es-MX" sz="1600" b="1" dirty="0">
              <a:solidFill>
                <a:srgbClr val="00B0F0"/>
              </a:solidFill>
            </a:rPr>
            <a:t> 1:  Social </a:t>
          </a:r>
          <a:r>
            <a:rPr lang="es-MX" sz="1600" b="1" dirty="0" err="1">
              <a:solidFill>
                <a:srgbClr val="00B0F0"/>
              </a:solidFill>
            </a:rPr>
            <a:t>Sciences</a:t>
          </a:r>
          <a:r>
            <a:rPr lang="es-MX" sz="1600" b="1" dirty="0">
              <a:solidFill>
                <a:srgbClr val="00B0F0"/>
              </a:solidFill>
            </a:rPr>
            <a:t> (</a:t>
          </a:r>
          <a:r>
            <a:rPr lang="es-MX" sz="1600" b="1" dirty="0" err="1">
              <a:solidFill>
                <a:srgbClr val="00B0F0"/>
              </a:solidFill>
            </a:rPr>
            <a:t>miscellaneous</a:t>
          </a:r>
          <a:r>
            <a:rPr lang="es-MX" sz="1600" b="1" dirty="0">
              <a:solidFill>
                <a:srgbClr val="00B0F0"/>
              </a:solidFill>
            </a:rPr>
            <a:t>)</a:t>
          </a:r>
        </a:p>
        <a:p xmlns:a="http://schemas.openxmlformats.org/drawingml/2006/main">
          <a:r>
            <a:rPr lang="es-MX" sz="1600" b="1" dirty="0" err="1">
              <a:solidFill>
                <a:srgbClr val="00B0F0"/>
              </a:solidFill>
            </a:rPr>
            <a:t>Category</a:t>
          </a:r>
          <a:r>
            <a:rPr lang="es-MX" sz="1600" b="1" dirty="0">
              <a:solidFill>
                <a:srgbClr val="00B0F0"/>
              </a:solidFill>
            </a:rPr>
            <a:t> 2: </a:t>
          </a:r>
          <a:r>
            <a:rPr lang="es-MX" sz="1600" b="1" dirty="0" err="1">
              <a:solidFill>
                <a:srgbClr val="00B0F0"/>
              </a:solidFill>
            </a:rPr>
            <a:t>Sociology</a:t>
          </a:r>
          <a:r>
            <a:rPr lang="es-MX" sz="1600" b="1" dirty="0">
              <a:solidFill>
                <a:srgbClr val="00B0F0"/>
              </a:solidFill>
            </a:rPr>
            <a:t> and </a:t>
          </a:r>
          <a:r>
            <a:rPr lang="es-MX" sz="1600" b="1" dirty="0" err="1">
              <a:solidFill>
                <a:srgbClr val="00B0F0"/>
              </a:solidFill>
            </a:rPr>
            <a:t>Political</a:t>
          </a:r>
          <a:r>
            <a:rPr lang="es-MX" sz="1600" b="1" dirty="0">
              <a:solidFill>
                <a:srgbClr val="00B0F0"/>
              </a:solidFill>
            </a:rPr>
            <a:t> </a:t>
          </a:r>
          <a:r>
            <a:rPr lang="es-MX" sz="1600" b="1" dirty="0" err="1">
              <a:solidFill>
                <a:srgbClr val="00B0F0"/>
              </a:solidFill>
            </a:rPr>
            <a:t>Science</a:t>
          </a:r>
          <a:endParaRPr lang="es-MX" sz="1600" b="1" dirty="0">
            <a:solidFill>
              <a:srgbClr val="00B0F0"/>
            </a:solidFill>
          </a:endParaRPr>
        </a:p>
      </cdr:txBody>
    </cdr:sp>
  </cdr:relSizeAnchor>
  <cdr:relSizeAnchor xmlns:cdr="http://schemas.openxmlformats.org/drawingml/2006/chartDrawing">
    <cdr:from>
      <cdr:x>0.00131</cdr:x>
      <cdr:y>0.3973</cdr:y>
    </cdr:from>
    <cdr:to>
      <cdr:x>0.21675</cdr:x>
      <cdr:y>0.53413</cdr:y>
    </cdr:to>
    <cdr:sp macro="" textlink="">
      <cdr:nvSpPr>
        <cdr:cNvPr id="5" name="1 CuadroTexto"/>
        <cdr:cNvSpPr txBox="1"/>
      </cdr:nvSpPr>
      <cdr:spPr>
        <a:xfrm xmlns:a="http://schemas.openxmlformats.org/drawingml/2006/main">
          <a:off x="13648" y="2526799"/>
          <a:ext cx="2240489" cy="8702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1600" dirty="0" err="1">
              <a:solidFill>
                <a:srgbClr val="FFFF00"/>
              </a:solidFill>
              <a:effectLst/>
            </a:rPr>
            <a:t>SciELO</a:t>
          </a:r>
          <a:r>
            <a:rPr lang="en-US" sz="1600" dirty="0">
              <a:solidFill>
                <a:srgbClr val="FFFF00"/>
              </a:solidFill>
              <a:effectLst/>
            </a:rPr>
            <a:t> </a:t>
          </a:r>
          <a:br>
            <a:rPr lang="en-US" sz="1600" dirty="0">
              <a:solidFill>
                <a:srgbClr val="FFFF00"/>
              </a:solidFill>
              <a:effectLst/>
            </a:rPr>
          </a:br>
          <a:r>
            <a:rPr lang="en-US" sz="1600" dirty="0" err="1">
              <a:solidFill>
                <a:srgbClr val="FFFF00"/>
              </a:solidFill>
              <a:effectLst/>
            </a:rPr>
            <a:t>Área</a:t>
          </a:r>
          <a:r>
            <a:rPr lang="en-US" sz="1600" dirty="0">
              <a:solidFill>
                <a:srgbClr val="FFFF00"/>
              </a:solidFill>
              <a:effectLst/>
            </a:rPr>
            <a:t> : </a:t>
          </a:r>
          <a:r>
            <a:rPr lang="en-US" sz="1600" dirty="0" err="1" smtClean="0">
              <a:solidFill>
                <a:srgbClr val="FFFF00"/>
              </a:solidFill>
              <a:effectLst/>
            </a:rPr>
            <a:t>Ciencias</a:t>
          </a:r>
          <a:endParaRPr lang="en-US" sz="1600" dirty="0" smtClean="0">
            <a:solidFill>
              <a:srgbClr val="FFFF00"/>
            </a:solidFill>
            <a:effectLst/>
          </a:endParaRPr>
        </a:p>
        <a:p xmlns:a="http://schemas.openxmlformats.org/drawingml/2006/main">
          <a:r>
            <a:rPr lang="en-US" sz="1600" dirty="0" err="1" smtClean="0">
              <a:solidFill>
                <a:srgbClr val="FFFF00"/>
              </a:solidFill>
              <a:effectLst/>
            </a:rPr>
            <a:t>Sociales</a:t>
          </a:r>
          <a:r>
            <a:rPr lang="en-US" sz="1600" dirty="0" smtClean="0">
              <a:solidFill>
                <a:srgbClr val="FFFF00"/>
              </a:solidFill>
              <a:effectLst/>
            </a:rPr>
            <a:t> </a:t>
          </a:r>
          <a:r>
            <a:rPr lang="en-US" sz="1600" dirty="0" err="1">
              <a:solidFill>
                <a:srgbClr val="FFFF00"/>
              </a:solidFill>
              <a:effectLst/>
            </a:rPr>
            <a:t>Aplicadas</a:t>
          </a:r>
          <a:endParaRPr lang="es-MX" sz="1600" dirty="0">
            <a:solidFill>
              <a:srgbClr val="FFFF00"/>
            </a:solidFill>
          </a:endParaRPr>
        </a:p>
      </cdr:txBody>
    </cdr:sp>
  </cdr:relSizeAnchor>
  <cdr:relSizeAnchor xmlns:cdr="http://schemas.openxmlformats.org/drawingml/2006/chartDrawing">
    <cdr:from>
      <cdr:x>0.18243</cdr:x>
      <cdr:y>0.21791</cdr:y>
    </cdr:from>
    <cdr:to>
      <cdr:x>0.2377</cdr:x>
      <cdr:y>0.59017</cdr:y>
    </cdr:to>
    <cdr:sp macro="" textlink="">
      <cdr:nvSpPr>
        <cdr:cNvPr id="7" name="6 CuadroTexto"/>
        <cdr:cNvSpPr txBox="1"/>
      </cdr:nvSpPr>
      <cdr:spPr>
        <a:xfrm xmlns:a="http://schemas.openxmlformats.org/drawingml/2006/main">
          <a:off x="1446335" y="1092817"/>
          <a:ext cx="438150" cy="1866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0.18242</cdr:x>
      <cdr:y>0.44918</cdr:y>
    </cdr:from>
    <cdr:to>
      <cdr:x>0.23914</cdr:x>
      <cdr:y>0.66001</cdr:y>
    </cdr:to>
    <cdr:sp macro="" textlink="">
      <cdr:nvSpPr>
        <cdr:cNvPr id="8" name="7 CuadroTexto"/>
        <cdr:cNvSpPr txBox="1"/>
      </cdr:nvSpPr>
      <cdr:spPr>
        <a:xfrm xmlns:a="http://schemas.openxmlformats.org/drawingml/2006/main">
          <a:off x="1897132" y="2856721"/>
          <a:ext cx="589865" cy="13408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s-MX" sz="1800" b="0" dirty="0">
              <a:solidFill>
                <a:schemeClr val="bg1"/>
              </a:solidFill>
            </a:rPr>
            <a:t>FI / SJR</a:t>
          </a:r>
        </a:p>
      </cdr:txBody>
    </cdr:sp>
  </cdr:relSizeAnchor>
  <cdr:relSizeAnchor xmlns:cdr="http://schemas.openxmlformats.org/drawingml/2006/chartDrawing">
    <cdr:from>
      <cdr:x>0.27903</cdr:x>
      <cdr:y>0.04232</cdr:y>
    </cdr:from>
    <cdr:to>
      <cdr:x>0.72704</cdr:x>
      <cdr:y>0.13063</cdr:y>
    </cdr:to>
    <cdr:sp macro="" textlink="">
      <cdr:nvSpPr>
        <cdr:cNvPr id="9" name="8 CuadroTexto"/>
        <cdr:cNvSpPr txBox="1"/>
      </cdr:nvSpPr>
      <cdr:spPr>
        <a:xfrm xmlns:a="http://schemas.openxmlformats.org/drawingml/2006/main">
          <a:off x="2901835" y="269150"/>
          <a:ext cx="4659080" cy="5616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Indicadores</a:t>
          </a:r>
          <a:r>
            <a:rPr lang="es-MX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MX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impacto</a:t>
          </a:r>
        </a:p>
      </cdr:txBody>
    </cdr:sp>
  </cdr:relSizeAnchor>
  <cdr:relSizeAnchor xmlns:cdr="http://schemas.openxmlformats.org/drawingml/2006/chartDrawing">
    <cdr:from>
      <cdr:x>0.81227</cdr:x>
      <cdr:y>0.33756</cdr:y>
    </cdr:from>
    <cdr:to>
      <cdr:x>0.95669</cdr:x>
      <cdr:y>0.41283</cdr:y>
    </cdr:to>
    <cdr:sp macro="" textlink="">
      <cdr:nvSpPr>
        <cdr:cNvPr id="10" name="2 CuadroTexto"/>
        <cdr:cNvSpPr txBox="1"/>
      </cdr:nvSpPr>
      <cdr:spPr>
        <a:xfrm xmlns:a="http://schemas.openxmlformats.org/drawingml/2006/main">
          <a:off x="8447322" y="2146810"/>
          <a:ext cx="1501896" cy="478706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>
            <a:alpha val="0"/>
          </a:sysClr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s-MX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 </a:t>
          </a:r>
          <a:r>
            <a:rPr lang="es-MX" sz="2400" b="1" dirty="0" err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SciELO</a:t>
          </a:r>
          <a:endParaRPr lang="es-MX" sz="2400" b="1" dirty="0">
            <a:solidFill>
              <a:schemeClr val="bg1">
                <a:lumMod val="8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0.77034</cdr:x>
      <cdr:y>0.56083</cdr:y>
    </cdr:from>
    <cdr:to>
      <cdr:x>1</cdr:x>
      <cdr:y>0.6361</cdr:y>
    </cdr:to>
    <cdr:sp macro="" textlink="">
      <cdr:nvSpPr>
        <cdr:cNvPr id="11" name="12 CuadroTexto"/>
        <cdr:cNvSpPr txBox="1"/>
      </cdr:nvSpPr>
      <cdr:spPr>
        <a:xfrm xmlns:a="http://schemas.openxmlformats.org/drawingml/2006/main">
          <a:off x="8011237" y="3566796"/>
          <a:ext cx="2388357" cy="478706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>
            <a:alpha val="0"/>
          </a:sysClr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s-MX" sz="2000" b="1" dirty="0">
              <a:solidFill>
                <a:schemeClr val="bg1">
                  <a:lumMod val="85000"/>
                </a:schemeClr>
              </a:solidFill>
            </a:rPr>
            <a:t>Mediana FI </a:t>
          </a:r>
          <a:r>
            <a:rPr lang="es-MX" sz="2000" b="1" dirty="0" err="1">
              <a:solidFill>
                <a:schemeClr val="bg1">
                  <a:lumMod val="85000"/>
                </a:schemeClr>
              </a:solidFill>
            </a:rPr>
            <a:t>SciELO</a:t>
          </a:r>
          <a:endParaRPr lang="es-MX" sz="2000" b="1" dirty="0">
            <a:solidFill>
              <a:schemeClr val="bg1">
                <a:lumMod val="85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0.60633</cdr:x>
      <cdr:y>0.48241</cdr:y>
    </cdr:from>
    <cdr:to>
      <cdr:x>0.87533</cdr:x>
      <cdr:y>0.57257</cdr:y>
    </cdr:to>
    <cdr:sp macro="" textlink="">
      <cdr:nvSpPr>
        <cdr:cNvPr id="12" name="14 CuadroTexto"/>
        <cdr:cNvSpPr txBox="1"/>
      </cdr:nvSpPr>
      <cdr:spPr>
        <a:xfrm xmlns:a="http://schemas.openxmlformats.org/drawingml/2006/main">
          <a:off x="6305594" y="3068035"/>
          <a:ext cx="2797462" cy="573405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>
            <a:alpha val="0"/>
          </a:sysClr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s-MX" sz="2000" b="1" dirty="0" err="1">
              <a:solidFill>
                <a:srgbClr val="00B0F0"/>
              </a:solidFill>
            </a:rPr>
            <a:t>SCImago</a:t>
          </a:r>
          <a:r>
            <a:rPr lang="es-MX" sz="2000" b="1" baseline="0" dirty="0">
              <a:solidFill>
                <a:schemeClr val="accent1">
                  <a:lumMod val="60000"/>
                  <a:lumOff val="40000"/>
                </a:schemeClr>
              </a:solidFill>
            </a:rPr>
            <a:t> </a:t>
          </a:r>
          <a:r>
            <a:rPr lang="es-MX" sz="2000" b="1" baseline="0" dirty="0" err="1">
              <a:solidFill>
                <a:srgbClr val="00B0F0"/>
              </a:solidFill>
            </a:rPr>
            <a:t>Jourmal</a:t>
          </a:r>
          <a:r>
            <a:rPr lang="es-MX" sz="2000" b="1" baseline="0" dirty="0">
              <a:solidFill>
                <a:srgbClr val="00B0F0"/>
              </a:solidFill>
            </a:rPr>
            <a:t> Rank</a:t>
          </a:r>
          <a:endParaRPr lang="es-MX" sz="1800" b="1" dirty="0">
            <a:solidFill>
              <a:srgbClr val="00B0F0"/>
            </a:solidFill>
          </a:endParaRPr>
        </a:p>
      </cdr:txBody>
    </cdr:sp>
  </cdr:relSizeAnchor>
  <cdr:relSizeAnchor xmlns:cdr="http://schemas.openxmlformats.org/drawingml/2006/chartDrawing">
    <cdr:from>
      <cdr:x>0.90996</cdr:x>
      <cdr:y>0.37812</cdr:y>
    </cdr:from>
    <cdr:to>
      <cdr:x>0.99114</cdr:x>
      <cdr:y>0.41075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11744326" y="1876425"/>
          <a:ext cx="1047750" cy="1619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0.9048</cdr:x>
      <cdr:y>0.39155</cdr:y>
    </cdr:from>
    <cdr:to>
      <cdr:x>0.97491</cdr:x>
      <cdr:y>0.41459</cdr:y>
    </cdr:to>
    <cdr:sp macro="" textlink="">
      <cdr:nvSpPr>
        <cdr:cNvPr id="13" name="12 CuadroTexto"/>
        <cdr:cNvSpPr txBox="1"/>
      </cdr:nvSpPr>
      <cdr:spPr>
        <a:xfrm xmlns:a="http://schemas.openxmlformats.org/drawingml/2006/main">
          <a:off x="11677651" y="1943100"/>
          <a:ext cx="904875" cy="114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0.03575</cdr:x>
      <cdr:y>0.12375</cdr:y>
    </cdr:from>
    <cdr:to>
      <cdr:x>0.0851</cdr:x>
      <cdr:y>0.77592</cdr:y>
    </cdr:to>
    <cdr:sp macro="" textlink="">
      <cdr:nvSpPr>
        <cdr:cNvPr id="2" name="1 CuadroTexto"/>
        <cdr:cNvSpPr txBox="1"/>
      </cdr:nvSpPr>
      <cdr:spPr>
        <a:xfrm xmlns:a="http://schemas.openxmlformats.org/drawingml/2006/main" rot="16200000">
          <a:off x="-1175882" y="2095681"/>
          <a:ext cx="3326974" cy="3982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sz="1600" b="1" dirty="0">
              <a:solidFill>
                <a:schemeClr val="bg2"/>
              </a:solidFill>
            </a:rPr>
            <a:t>No. de </a:t>
          </a:r>
          <a:r>
            <a:rPr lang="es-MX" sz="2000" b="1" dirty="0">
              <a:solidFill>
                <a:schemeClr val="bg2"/>
              </a:solidFill>
            </a:rPr>
            <a:t>documentos</a:t>
          </a:r>
          <a:r>
            <a:rPr lang="es-MX" sz="1100" b="1" dirty="0">
              <a:solidFill>
                <a:schemeClr val="bg2"/>
              </a:solidFill>
            </a:rPr>
            <a:t> </a:t>
          </a:r>
          <a:r>
            <a:rPr lang="es-MX" sz="1800" b="1" dirty="0">
              <a:solidFill>
                <a:schemeClr val="bg2"/>
              </a:solidFill>
            </a:rPr>
            <a:t>y citas recibidas</a:t>
          </a:r>
          <a:endParaRPr lang="es-MX" sz="1100" b="1" dirty="0">
            <a:solidFill>
              <a:schemeClr val="bg2"/>
            </a:solidFill>
          </a:endParaRPr>
        </a:p>
      </cdr:txBody>
    </cdr:sp>
  </cdr:relSizeAnchor>
  <cdr:relSizeAnchor xmlns:cdr="http://schemas.openxmlformats.org/drawingml/2006/chartDrawing">
    <cdr:from>
      <cdr:x>0.1875</cdr:x>
      <cdr:y>0.02083</cdr:y>
    </cdr:from>
    <cdr:to>
      <cdr:x>0.90417</cdr:x>
      <cdr:y>0.12153</cdr:y>
    </cdr:to>
    <cdr:sp macro="" textlink="">
      <cdr:nvSpPr>
        <cdr:cNvPr id="3" name="2 CuadroTexto"/>
        <cdr:cNvSpPr txBox="1"/>
      </cdr:nvSpPr>
      <cdr:spPr>
        <a:xfrm xmlns:a="http://schemas.openxmlformats.org/drawingml/2006/main">
          <a:off x="857250" y="57150"/>
          <a:ext cx="327660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0.15</cdr:x>
      <cdr:y>0.01389</cdr:y>
    </cdr:from>
    <cdr:to>
      <cdr:x>0.90833</cdr:x>
      <cdr:y>0.09722</cdr:y>
    </cdr:to>
    <cdr:sp macro="" textlink="">
      <cdr:nvSpPr>
        <cdr:cNvPr id="4" name="3 CuadroTexto"/>
        <cdr:cNvSpPr txBox="1"/>
      </cdr:nvSpPr>
      <cdr:spPr>
        <a:xfrm xmlns:a="http://schemas.openxmlformats.org/drawingml/2006/main">
          <a:off x="685800" y="38100"/>
          <a:ext cx="34671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0.19792</cdr:x>
      <cdr:y>0.04861</cdr:y>
    </cdr:from>
    <cdr:to>
      <cdr:x>0.84583</cdr:x>
      <cdr:y>0.14583</cdr:y>
    </cdr:to>
    <cdr:sp macro="" textlink="">
      <cdr:nvSpPr>
        <cdr:cNvPr id="5" name="4 CuadroTexto"/>
        <cdr:cNvSpPr txBox="1"/>
      </cdr:nvSpPr>
      <cdr:spPr>
        <a:xfrm xmlns:a="http://schemas.openxmlformats.org/drawingml/2006/main">
          <a:off x="904875" y="133350"/>
          <a:ext cx="2962275" cy="266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0.49792</cdr:x>
      <cdr:y>0</cdr:y>
    </cdr:from>
    <cdr:to>
      <cdr:x>0.50792</cdr:x>
      <cdr:y>0.20139</cdr:y>
    </cdr:to>
    <cdr:sp macro="" textlink="">
      <cdr:nvSpPr>
        <cdr:cNvPr id="6" name="5 CuadroTexto"/>
        <cdr:cNvSpPr txBox="1"/>
      </cdr:nvSpPr>
      <cdr:spPr>
        <a:xfrm xmlns:a="http://schemas.openxmlformats.org/drawingml/2006/main">
          <a:off x="2276475" y="-523875"/>
          <a:ext cx="45719" cy="5524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0.17292</cdr:x>
      <cdr:y>0.00633</cdr:y>
    </cdr:from>
    <cdr:to>
      <cdr:x>0.92292</cdr:x>
      <cdr:y>0.13291</cdr:y>
    </cdr:to>
    <cdr:sp macro="" textlink="">
      <cdr:nvSpPr>
        <cdr:cNvPr id="7" name="6 CuadroTexto"/>
        <cdr:cNvSpPr txBox="1"/>
      </cdr:nvSpPr>
      <cdr:spPr>
        <a:xfrm xmlns:a="http://schemas.openxmlformats.org/drawingml/2006/main">
          <a:off x="790575" y="19050"/>
          <a:ext cx="3429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0.05528</cdr:x>
      <cdr:y>0.02135</cdr:y>
    </cdr:from>
    <cdr:to>
      <cdr:x>0.76986</cdr:x>
      <cdr:y>0.11285</cdr:y>
    </cdr:to>
    <cdr:sp macro="" textlink="">
      <cdr:nvSpPr>
        <cdr:cNvPr id="8" name="7 CuadroTexto"/>
        <cdr:cNvSpPr txBox="1"/>
      </cdr:nvSpPr>
      <cdr:spPr>
        <a:xfrm xmlns:a="http://schemas.openxmlformats.org/drawingml/2006/main">
          <a:off x="550776" y="135765"/>
          <a:ext cx="7119266" cy="5819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Cobertura en bases</a:t>
          </a:r>
          <a:r>
            <a:rPr lang="es-MX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MX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datos </a:t>
          </a:r>
          <a:r>
            <a:rPr lang="es-MX" sz="2800" b="1" dirty="0" err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bibliométricas</a:t>
          </a:r>
          <a:endParaRPr lang="es-MX" sz="20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0.28961</cdr:x>
      <cdr:y>0.00535</cdr:y>
    </cdr:from>
    <cdr:to>
      <cdr:x>0.90112</cdr:x>
      <cdr:y>0.13626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1324097" y="14670"/>
          <a:ext cx="2795824" cy="359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s-MX" sz="1800" b="1" dirty="0">
              <a:solidFill>
                <a:schemeClr val="bg1"/>
              </a:solidFill>
            </a:rPr>
            <a:t>Posicionamiento según FI en Red </a:t>
          </a:r>
          <a:r>
            <a:rPr lang="es-MX" sz="1800" b="1" dirty="0" err="1">
              <a:solidFill>
                <a:schemeClr val="bg1"/>
              </a:solidFill>
            </a:rPr>
            <a:t>SciELO</a:t>
          </a:r>
          <a:r>
            <a:rPr lang="es-MX" sz="1800" b="1" dirty="0">
              <a:solidFill>
                <a:schemeClr val="bg1"/>
              </a:solidFill>
            </a:rPr>
            <a:t/>
          </a:r>
          <a:br>
            <a:rPr lang="es-MX" sz="1800" b="1" dirty="0">
              <a:solidFill>
                <a:schemeClr val="bg1"/>
              </a:solidFill>
            </a:rPr>
          </a:br>
          <a:r>
            <a:rPr lang="es-MX" sz="1800" b="0" dirty="0">
              <a:solidFill>
                <a:schemeClr val="bg1"/>
              </a:solidFill>
            </a:rPr>
            <a:t>Área:  Ciencias Sociales Aplicadas</a:t>
          </a:r>
          <a:endParaRPr lang="es-MX" sz="18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0.10384</cdr:x>
      <cdr:y>0.29908</cdr:y>
    </cdr:from>
    <cdr:to>
      <cdr:x>0.15735</cdr:x>
      <cdr:y>0.82118</cdr:y>
    </cdr:to>
    <cdr:sp macro="" textlink="">
      <cdr:nvSpPr>
        <cdr:cNvPr id="4" name="1 CuadroTexto"/>
        <cdr:cNvSpPr txBox="1"/>
      </cdr:nvSpPr>
      <cdr:spPr>
        <a:xfrm xmlns:a="http://schemas.openxmlformats.org/drawingml/2006/main">
          <a:off x="888216" y="1694973"/>
          <a:ext cx="457695" cy="29589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s-MX" sz="1600" b="0" dirty="0">
              <a:solidFill>
                <a:schemeClr val="bg1"/>
              </a:solidFill>
              <a:latin typeface="Calibri"/>
              <a:ea typeface="+mn-ea"/>
              <a:cs typeface="+mn-cs"/>
            </a:rPr>
            <a:t>Total de revistas por año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0.65343</cdr:x>
      <cdr:y>0.06452</cdr:y>
    </cdr:from>
    <cdr:to>
      <cdr:x>0.853</cdr:x>
      <cdr:y>0.12298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5800725" y="304800"/>
          <a:ext cx="17716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MX" sz="1100"/>
        </a:p>
      </cdr:txBody>
    </cdr:sp>
  </cdr:relSizeAnchor>
  <cdr:relSizeAnchor xmlns:cdr="http://schemas.openxmlformats.org/drawingml/2006/chartDrawing">
    <cdr:from>
      <cdr:x>0.87124</cdr:x>
      <cdr:y>0.00472</cdr:y>
    </cdr:from>
    <cdr:to>
      <cdr:x>0.99678</cdr:x>
      <cdr:y>0.11561</cdr:y>
    </cdr:to>
    <cdr:sp macro="" textlink="">
      <cdr:nvSpPr>
        <cdr:cNvPr id="3" name="2 CuadroTexto"/>
        <cdr:cNvSpPr txBox="1"/>
      </cdr:nvSpPr>
      <cdr:spPr>
        <a:xfrm xmlns:a="http://schemas.openxmlformats.org/drawingml/2006/main">
          <a:off x="7734300" y="25426"/>
          <a:ext cx="1114425" cy="5967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rtl="0"/>
          <a:r>
            <a:rPr lang="es-MX" sz="1600" b="1" i="0" baseline="0" dirty="0" err="1">
              <a:solidFill>
                <a:schemeClr val="bg1"/>
              </a:solidFill>
              <a:effectLst/>
            </a:rPr>
            <a:t>SciELO</a:t>
          </a:r>
          <a:r>
            <a:rPr lang="es-MX" sz="1600" b="1" i="0" baseline="0" dirty="0">
              <a:solidFill>
                <a:schemeClr val="bg1"/>
              </a:solidFill>
              <a:effectLst/>
            </a:rPr>
            <a:t> México</a:t>
          </a:r>
          <a:endParaRPr lang="es-MX" sz="1600" dirty="0">
            <a:solidFill>
              <a:schemeClr val="bg1"/>
            </a:solidFill>
            <a:effectLst/>
          </a:endParaRPr>
        </a:p>
        <a:p xmlns:a="http://schemas.openxmlformats.org/drawingml/2006/main">
          <a:pPr rtl="0"/>
          <a:r>
            <a:rPr lang="es-MX" sz="1600" b="1" i="0" baseline="0" dirty="0">
              <a:solidFill>
                <a:schemeClr val="bg1"/>
              </a:solidFill>
              <a:effectLst/>
            </a:rPr>
            <a:t>Agosto 2014</a:t>
          </a:r>
          <a:endParaRPr lang="es-MX" sz="1600" dirty="0">
            <a:solidFill>
              <a:schemeClr val="bg1"/>
            </a:solidFill>
            <a:effectLst/>
          </a:endParaRPr>
        </a:p>
        <a:p xmlns:a="http://schemas.openxmlformats.org/drawingml/2006/main">
          <a:endParaRPr lang="es-MX" sz="1100" dirty="0">
            <a:solidFill>
              <a:schemeClr val="bg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0.1287</cdr:x>
      <cdr:y>0.07415</cdr:y>
    </cdr:from>
    <cdr:to>
      <cdr:x>0.20112</cdr:x>
      <cdr:y>0.62128</cdr:y>
    </cdr:to>
    <cdr:sp macro="" textlink="">
      <cdr:nvSpPr>
        <cdr:cNvPr id="3" name="2 CuadroTexto"/>
        <cdr:cNvSpPr txBox="1"/>
      </cdr:nvSpPr>
      <cdr:spPr>
        <a:xfrm xmlns:a="http://schemas.openxmlformats.org/drawingml/2006/main">
          <a:off x="1285770" y="382508"/>
          <a:ext cx="723488" cy="28225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s-MX" sz="1600" dirty="0"/>
            <a:t>No . </a:t>
          </a:r>
          <a:r>
            <a:rPr lang="es-MX" sz="1600" baseline="0" dirty="0"/>
            <a:t>  citas recibidas</a:t>
          </a:r>
          <a:endParaRPr lang="es-MX" sz="1600" dirty="0"/>
        </a:p>
      </cdr:txBody>
    </cdr:sp>
  </cdr:relSizeAnchor>
  <cdr:relSizeAnchor xmlns:cdr="http://schemas.openxmlformats.org/drawingml/2006/chartDrawing">
    <cdr:from>
      <cdr:x>0.26266</cdr:x>
      <cdr:y>0.04054</cdr:y>
    </cdr:from>
    <cdr:to>
      <cdr:x>0.8818</cdr:x>
      <cdr:y>0.13368</cdr:y>
    </cdr:to>
    <cdr:sp macro="" textlink="">
      <cdr:nvSpPr>
        <cdr:cNvPr id="4" name="3 CuadroTexto"/>
        <cdr:cNvSpPr txBox="1"/>
      </cdr:nvSpPr>
      <cdr:spPr>
        <a:xfrm xmlns:a="http://schemas.openxmlformats.org/drawingml/2006/main">
          <a:off x="1200882" y="111209"/>
          <a:ext cx="2830708" cy="2555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sz="2400" b="1" dirty="0"/>
            <a:t>Citas recibidas en cada base de datos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7F90F34F-8311-434C-B6B7-3B3A3611D8EE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7147042-74EB-40F6-92EF-E4CE52FEACB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8558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04E22561-44D8-414E-AA4C-52B30E4938EE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8E44C88-7645-4C10-B386-3508410977D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551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589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42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55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979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94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936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734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161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496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118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661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B1AD5-42A6-4214-A428-10A1433F5E67}" type="datetimeFigureOut">
              <a:rPr lang="es-MX" smtClean="0"/>
              <a:t>12/11/2014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71EC8-9717-487A-8B2F-DCED71BB387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661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science/2013/dec/09/nobel-winner-boycott-science-journal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stor.org/action/doBasicSearch?acc=on&amp;wc=on&amp;fc=off&amp;Query=au:%22Richard+Worthington%22&amp;si=1" TargetMode="External"/><Relationship Id="rId5" Type="http://schemas.openxmlformats.org/officeDocument/2006/relationships/hyperlink" Target="http://www.jstor.org/action/doBasicSearch?acc=on&amp;wc=on&amp;fc=off&amp;Query=au:%22Mauricio+Schoijet%22&amp;si=1" TargetMode="External"/><Relationship Id="rId4" Type="http://schemas.openxmlformats.org/officeDocument/2006/relationships/hyperlink" Target="http://www.jstor.org/stable/10.2307/690068?Search=yes&amp;resultItemClick=true&amp;searchText=globalization&amp;searchText=of&amp;searchText=science&amp;searchText=and&amp;searchText=repression&amp;searchText=of&amp;searchText=scientist&amp;searchText=in&amp;searchText=mexico&amp;searchUri=/action/doBasicSearch?Query%3Dglobalization%2Bof%2Bscience%2Band%2Brepression%2Bof%2Bscientist%2Bin%2Bmexico%26amp;acc%3Don%26amp;wc%3Don%26amp;fc%3Dof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frecuencias/revista/revista-mexicana-de-sociologia/institucion" TargetMode="Externa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es/indicadores/productividad-exogena/disciplina/sociologia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.gi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hyperlink" Target="http://biblat.unam.mx/es/indicadores/productividad-exogena/disciplina/sociologi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omist.com/node/21552574/prin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lo.br/scielo.php?script=sci_arttext&amp;pid=S1517-97022014000200003&amp;lng=pt&amp;nrm=iso&amp;tlng=pt&amp;ORIGINALLANG=p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eacion.unam.mx/Memoria/2013/PDF/14.2-DGB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folha.uol.com.br/ciencia/2013/04/1266521-brasil-cresce-em-producao-cientifica-mas-indice-de-qualidade-cai.shtml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library.wiley.com/doi/10.1111/j.1467-954X.2012.02077.x/abstra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://www.iis.unam.mx/images/eventos/75aniversario_R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9" y="124486"/>
            <a:ext cx="4765040" cy="6419189"/>
          </a:xfrm>
          <a:prstGeom prst="rect">
            <a:avLst/>
          </a:prstGeom>
          <a:noFill/>
          <a:effectLst>
            <a:outerShdw blurRad="50800" dist="203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129" y="3004736"/>
            <a:ext cx="1624831" cy="17901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1524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3" descr="Scielo Mexico_Alta3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42809" y="3372949"/>
            <a:ext cx="3126924" cy="24309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5" y="5244202"/>
            <a:ext cx="2630018" cy="11194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Revista mexicana de sociologí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40" y="665649"/>
            <a:ext cx="5794537" cy="146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9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413" t="65887" r="3632" b="29469"/>
          <a:stretch/>
        </p:blipFill>
        <p:spPr>
          <a:xfrm>
            <a:off x="3477194" y="1604848"/>
            <a:ext cx="2552131" cy="477673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63445" t="64804" r="17898" b="28430"/>
          <a:stretch/>
        </p:blipFill>
        <p:spPr>
          <a:xfrm>
            <a:off x="7091152" y="3534623"/>
            <a:ext cx="3411940" cy="696036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4030" t="65711" r="41268" b="29379"/>
          <a:stretch/>
        </p:blipFill>
        <p:spPr>
          <a:xfrm>
            <a:off x="113020" y="852052"/>
            <a:ext cx="3327442" cy="624952"/>
          </a:xfrm>
          <a:prstGeom prst="rect">
            <a:avLst/>
          </a:prstGeom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7526" t="64340" r="74862" b="28496"/>
          <a:stretch/>
        </p:blipFill>
        <p:spPr>
          <a:xfrm>
            <a:off x="7695208" y="5227321"/>
            <a:ext cx="2203828" cy="1166733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0174" t="48375" r="21394" b="46584"/>
          <a:stretch/>
        </p:blipFill>
        <p:spPr>
          <a:xfrm>
            <a:off x="600502" y="333436"/>
            <a:ext cx="10686197" cy="51861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13020" y="1641814"/>
            <a:ext cx="323452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err="1" smtClean="0"/>
              <a:t>Foucalt</a:t>
            </a:r>
            <a:r>
              <a:rPr lang="es-MX" sz="2000" b="1" dirty="0" smtClean="0"/>
              <a:t>: </a:t>
            </a:r>
          </a:p>
          <a:p>
            <a:endParaRPr lang="es-MX" dirty="0" smtClean="0"/>
          </a:p>
          <a:p>
            <a:pPr algn="ctr"/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Neoliberalismo:</a:t>
            </a:r>
          </a:p>
          <a:p>
            <a:endParaRPr lang="es-MX" dirty="0" smtClean="0"/>
          </a:p>
          <a:p>
            <a:r>
              <a:rPr lang="es-MX" sz="2400" dirty="0" smtClean="0"/>
              <a:t>No es que el Estado supervise al mercado, sino que el mercado supervisa al Estado</a:t>
            </a:r>
          </a:p>
          <a:p>
            <a:endParaRPr lang="es-MX" dirty="0"/>
          </a:p>
          <a:p>
            <a:r>
              <a:rPr lang="es-MX" sz="2400" dirty="0" smtClean="0"/>
              <a:t>Estado interioriza el mercado</a:t>
            </a:r>
          </a:p>
          <a:p>
            <a:endParaRPr lang="es-MX" dirty="0" smtClean="0"/>
          </a:p>
          <a:p>
            <a:r>
              <a:rPr lang="es-MX" sz="2400" dirty="0" smtClean="0"/>
              <a:t>Mimetiza </a:t>
            </a:r>
          </a:p>
          <a:p>
            <a:endParaRPr lang="es-MX" sz="2400" dirty="0"/>
          </a:p>
          <a:p>
            <a:r>
              <a:rPr lang="es-MX" sz="2400" dirty="0" smtClean="0"/>
              <a:t>Competencia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3904114" y="2082521"/>
            <a:ext cx="32345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Competencia:</a:t>
            </a:r>
          </a:p>
          <a:p>
            <a:endParaRPr lang="es-MX" dirty="0" smtClean="0"/>
          </a:p>
          <a:p>
            <a:r>
              <a:rPr lang="es-MX" sz="2400" dirty="0" smtClean="0"/>
              <a:t>Auditoría</a:t>
            </a:r>
          </a:p>
          <a:p>
            <a:endParaRPr lang="es-MX" sz="2400" dirty="0" smtClean="0"/>
          </a:p>
          <a:p>
            <a:r>
              <a:rPr lang="es-MX" sz="2400" dirty="0" smtClean="0"/>
              <a:t>Comparación</a:t>
            </a:r>
          </a:p>
          <a:p>
            <a:endParaRPr lang="es-MX" sz="2400" dirty="0"/>
          </a:p>
          <a:p>
            <a:r>
              <a:rPr lang="es-MX" sz="2400" dirty="0" smtClean="0"/>
              <a:t>Cuantificación</a:t>
            </a:r>
            <a:endParaRPr lang="es-MX" sz="2400" dirty="0"/>
          </a:p>
          <a:p>
            <a:endParaRPr lang="es-MX" dirty="0"/>
          </a:p>
        </p:txBody>
      </p:sp>
      <p:pic>
        <p:nvPicPr>
          <p:cNvPr id="11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3657" y="3831371"/>
            <a:ext cx="890803" cy="45514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0376" y="3775514"/>
            <a:ext cx="890803" cy="45514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8182720" y="4643788"/>
            <a:ext cx="890803" cy="45514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17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1544" y="28828"/>
            <a:ext cx="8229600" cy="663868"/>
          </a:xfrm>
        </p:spPr>
        <p:txBody>
          <a:bodyPr>
            <a:noAutofit/>
          </a:bodyPr>
          <a:lstStyle/>
          <a:p>
            <a:r>
              <a:rPr lang="es-MX" sz="3200" dirty="0"/>
              <a:t>Declaración de San Francisco </a:t>
            </a:r>
            <a:br>
              <a:rPr lang="es-MX" sz="3200" dirty="0"/>
            </a:br>
            <a:r>
              <a:rPr lang="es-MX" sz="3200" dirty="0"/>
              <a:t>sobre la Evaluación de la Investigación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4833" y="894556"/>
            <a:ext cx="9828585" cy="59332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/>
          <a:srcRect l="16211" t="33099" r="41343" b="4956"/>
          <a:stretch/>
        </p:blipFill>
        <p:spPr>
          <a:xfrm>
            <a:off x="6672064" y="2852936"/>
            <a:ext cx="3961353" cy="3974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/>
          <a:srcRect l="14096" t="27655" r="28724" b="4260"/>
          <a:stretch/>
        </p:blipFill>
        <p:spPr>
          <a:xfrm>
            <a:off x="6658271" y="4653136"/>
            <a:ext cx="3973514" cy="335699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524000" y="1174111"/>
            <a:ext cx="5652120" cy="3357650"/>
            <a:chOff x="0" y="1174111"/>
            <a:chExt cx="5652120" cy="3357650"/>
          </a:xfrm>
        </p:grpSpPr>
        <p:sp>
          <p:nvSpPr>
            <p:cNvPr id="8" name="Llamada rectangular redondeada 7"/>
            <p:cNvSpPr/>
            <p:nvPr/>
          </p:nvSpPr>
          <p:spPr>
            <a:xfrm>
              <a:off x="0" y="1174111"/>
              <a:ext cx="5652120" cy="3357650"/>
            </a:xfrm>
            <a:prstGeom prst="wedgeRoundRectCallout">
              <a:avLst>
                <a:gd name="adj1" fmla="val 9653"/>
                <a:gd name="adj2" fmla="val 105939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33772" y="1369511"/>
              <a:ext cx="5184576" cy="286232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MX" sz="2000" b="1" dirty="0"/>
                <a:t>Necesidad de eliminar el uso de las métricas basadas en revistas, como el Facto de Impacto, para efectos de consideraciones de </a:t>
              </a:r>
              <a:r>
                <a:rPr lang="es-MX" sz="2000" b="1" u="sng" dirty="0"/>
                <a:t>financiamiento</a:t>
              </a:r>
              <a:r>
                <a:rPr lang="es-MX" sz="2000" b="1" dirty="0"/>
                <a:t> y </a:t>
              </a:r>
              <a:r>
                <a:rPr lang="es-MX" sz="2000" b="1" u="sng" dirty="0"/>
                <a:t>promoción</a:t>
              </a:r>
              <a:r>
                <a:rPr lang="es-MX" sz="2000" b="1" dirty="0"/>
                <a:t/>
              </a:r>
              <a:br>
                <a:rPr lang="es-MX" sz="2000" b="1" dirty="0"/>
              </a:br>
              <a:endParaRPr lang="es-MX" sz="2000" b="1" dirty="0"/>
            </a:p>
            <a:p>
              <a:pPr marL="285750" indent="-285750">
                <a:buFontTx/>
                <a:buChar char="-"/>
              </a:pPr>
              <a:r>
                <a:rPr lang="es-MX" sz="2000" b="1" dirty="0"/>
                <a:t>Necesidad de evaluar la investigación en base al </a:t>
              </a:r>
              <a:r>
                <a:rPr lang="es-MX" sz="2000" b="1" u="sng" dirty="0"/>
                <a:t>mérito individual</a:t>
              </a:r>
              <a:r>
                <a:rPr lang="es-MX" sz="2000" b="1" dirty="0"/>
                <a:t> y </a:t>
              </a:r>
              <a:r>
                <a:rPr lang="es-MX" sz="2000" b="1" u="sng" dirty="0"/>
                <a:t>no</a:t>
              </a:r>
              <a:r>
                <a:rPr lang="es-MX" sz="2000" b="1" dirty="0"/>
                <a:t> de la </a:t>
              </a:r>
              <a:r>
                <a:rPr lang="es-MX" sz="2000" b="1" u="sng" dirty="0"/>
                <a:t>revista</a:t>
              </a:r>
              <a:r>
                <a:rPr lang="es-MX" sz="2000" b="1" dirty="0"/>
                <a:t/>
              </a:r>
              <a:br>
                <a:rPr lang="es-MX" sz="2000" b="1" dirty="0"/>
              </a:br>
              <a:endParaRPr lang="es-MX" sz="2000" b="1" dirty="0"/>
            </a:p>
            <a:p>
              <a:pPr marL="285750" indent="-285750">
                <a:buFontTx/>
                <a:buChar char="-"/>
              </a:pPr>
              <a:r>
                <a:rPr lang="es-MX" sz="2000" b="1" dirty="0"/>
                <a:t>Promover la </a:t>
              </a:r>
              <a:r>
                <a:rPr lang="es-MX" sz="2000" b="1" u="sng" dirty="0"/>
                <a:t>métrica</a:t>
              </a:r>
              <a:r>
                <a:rPr lang="es-MX" sz="2000" b="1" dirty="0"/>
                <a:t> a </a:t>
              </a:r>
              <a:r>
                <a:rPr lang="es-MX" sz="2000" b="1" u="sng" dirty="0"/>
                <a:t>nivel de artículo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6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16632"/>
            <a:ext cx="9144000" cy="1143000"/>
          </a:xfrm>
          <a:solidFill>
            <a:schemeClr val="tx1"/>
          </a:solidFill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 como patrón de medida </a:t>
            </a:r>
            <a:br>
              <a:rPr lang="es-MX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MX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la tiranía del FI</a:t>
            </a:r>
            <a:endParaRPr lang="es-MX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0125" y="1412776"/>
            <a:ext cx="9667875" cy="5445224"/>
          </a:xfrm>
        </p:spPr>
        <p:txBody>
          <a:bodyPr>
            <a:normAutofit/>
          </a:bodyPr>
          <a:lstStyle/>
          <a:p>
            <a:r>
              <a:rPr lang="es-MX" b="1" dirty="0" smtClean="0"/>
              <a:t>FI </a:t>
            </a:r>
            <a:r>
              <a:rPr lang="es-MX" dirty="0"/>
              <a:t>se ha convertido en un indicador del grado de </a:t>
            </a:r>
            <a:r>
              <a:rPr lang="es-MX" b="1" dirty="0"/>
              <a:t>dificultad</a:t>
            </a:r>
            <a:r>
              <a:rPr lang="es-MX" dirty="0"/>
              <a:t> para publicar en una revista</a:t>
            </a:r>
          </a:p>
          <a:p>
            <a:r>
              <a:rPr lang="es-MX" dirty="0" smtClean="0"/>
              <a:t>Tasas </a:t>
            </a:r>
            <a:r>
              <a:rPr lang="es-MX" dirty="0"/>
              <a:t>de </a:t>
            </a:r>
            <a:r>
              <a:rPr lang="es-MX" b="1" dirty="0"/>
              <a:t>rechazo</a:t>
            </a:r>
            <a:r>
              <a:rPr lang="es-MX" dirty="0"/>
              <a:t> = </a:t>
            </a:r>
            <a:r>
              <a:rPr lang="es-MX" b="1" dirty="0">
                <a:solidFill>
                  <a:schemeClr val="accent2"/>
                </a:solidFill>
              </a:rPr>
              <a:t>90 – 95%</a:t>
            </a:r>
          </a:p>
          <a:p>
            <a:r>
              <a:rPr lang="es-MX" b="1" dirty="0"/>
              <a:t>FI condicionante</a:t>
            </a:r>
            <a:r>
              <a:rPr lang="es-MX" dirty="0"/>
              <a:t>:</a:t>
            </a:r>
          </a:p>
          <a:p>
            <a:pPr lvl="1"/>
            <a:r>
              <a:rPr lang="es-MX" dirty="0"/>
              <a:t>Cumplir con requisitos para publicar que son</a:t>
            </a:r>
            <a:br>
              <a:rPr lang="es-MX" dirty="0"/>
            </a:br>
            <a:r>
              <a:rPr lang="es-MX" dirty="0"/>
              <a:t>costosos y pocos relevantes científicamente</a:t>
            </a:r>
          </a:p>
          <a:p>
            <a:pPr lvl="1"/>
            <a:r>
              <a:rPr lang="es-MX" b="1" dirty="0"/>
              <a:t>Retrasa</a:t>
            </a:r>
            <a:r>
              <a:rPr lang="es-MX" dirty="0"/>
              <a:t> el avance científico</a:t>
            </a:r>
          </a:p>
          <a:p>
            <a:pPr lvl="1"/>
            <a:r>
              <a:rPr lang="es-MX" b="1" dirty="0"/>
              <a:t>Ciencia conservadora</a:t>
            </a:r>
          </a:p>
          <a:p>
            <a:pPr lvl="1"/>
            <a:r>
              <a:rPr lang="es-MX" dirty="0"/>
              <a:t>Proyectos seguros, no innovadores</a:t>
            </a:r>
          </a:p>
          <a:p>
            <a:pPr lvl="1"/>
            <a:r>
              <a:rPr lang="es-MX" dirty="0"/>
              <a:t>Perpetuación del </a:t>
            </a:r>
            <a:r>
              <a:rPr lang="es-MX" b="1" dirty="0"/>
              <a:t>paradigma científico </a:t>
            </a:r>
            <a:r>
              <a:rPr lang="es-MX" dirty="0"/>
              <a:t>(Kuhn)</a:t>
            </a:r>
          </a:p>
          <a:p>
            <a:pPr lvl="1"/>
            <a:r>
              <a:rPr lang="es-MX" b="1" dirty="0"/>
              <a:t>Ciencia normal </a:t>
            </a:r>
            <a:r>
              <a:rPr lang="es-MX" dirty="0"/>
              <a:t>– refinar y validar el paradigma</a:t>
            </a:r>
          </a:p>
          <a:p>
            <a:pPr lvl="1"/>
            <a:r>
              <a:rPr lang="es-MX" dirty="0"/>
              <a:t>Descartar anomalías / Autocensura</a:t>
            </a:r>
          </a:p>
          <a:p>
            <a:pPr marL="457200" lvl="1" indent="0">
              <a:buNone/>
            </a:pP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7824192" y="4135388"/>
            <a:ext cx="2771800" cy="267765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s-MX" sz="2400" dirty="0"/>
              <a:t>Aranda </a:t>
            </a:r>
            <a:r>
              <a:rPr lang="es-MX" sz="2400" dirty="0" err="1"/>
              <a:t>Anzaldo</a:t>
            </a:r>
            <a:r>
              <a:rPr lang="es-MX" sz="2400" dirty="0"/>
              <a:t>, Armando (2009) </a:t>
            </a:r>
            <a:r>
              <a:rPr lang="es-MX" sz="2400" b="1" dirty="0"/>
              <a:t>La ciencia posmoderna y el factor de impacto</a:t>
            </a:r>
            <a:r>
              <a:rPr lang="es-MX" sz="2400" dirty="0"/>
              <a:t>, </a:t>
            </a:r>
            <a:r>
              <a:rPr lang="es-MX" sz="2400" i="1" dirty="0"/>
              <a:t>Ciencia Ergo Sum</a:t>
            </a:r>
            <a:r>
              <a:rPr lang="es-MX" sz="2400" dirty="0"/>
              <a:t> 16(2) XVII-XXII</a:t>
            </a:r>
          </a:p>
        </p:txBody>
      </p:sp>
    </p:spTree>
    <p:extLst>
      <p:ext uri="{BB962C8B-B14F-4D97-AF65-F5344CB8AC3E}">
        <p14:creationId xmlns:p14="http://schemas.microsoft.com/office/powerpoint/2010/main" val="187750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786" t="3001" r="13259" b="4263"/>
          <a:stretch/>
        </p:blipFill>
        <p:spPr>
          <a:xfrm>
            <a:off x="0" y="1"/>
            <a:ext cx="12037325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28699" y="69664"/>
            <a:ext cx="6919414" cy="30777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400" dirty="0">
                <a:hlinkClick r:id="rId3"/>
              </a:rPr>
              <a:t>http://</a:t>
            </a:r>
            <a:r>
              <a:rPr lang="es-MX" sz="1400" dirty="0" smtClean="0">
                <a:hlinkClick r:id="rId3"/>
              </a:rPr>
              <a:t>www.theguardian.com/science/2013/dec/09/nobel-winner-boycott-science-journals</a:t>
            </a:r>
            <a:endParaRPr lang="es-MX" sz="1400" dirty="0"/>
          </a:p>
        </p:txBody>
      </p:sp>
      <p:sp>
        <p:nvSpPr>
          <p:cNvPr id="4" name="Rectángulo 3"/>
          <p:cNvSpPr/>
          <p:nvPr/>
        </p:nvSpPr>
        <p:spPr>
          <a:xfrm>
            <a:off x="6018662" y="671692"/>
            <a:ext cx="5329451" cy="61863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endParaRPr lang="es-MX" sz="3600" dirty="0" smtClean="0"/>
          </a:p>
          <a:p>
            <a:r>
              <a:rPr lang="es-MX" sz="3600" dirty="0" smtClean="0"/>
              <a:t>Las </a:t>
            </a:r>
            <a:r>
              <a:rPr lang="es-MX" sz="3600" dirty="0"/>
              <a:t>principales revistas académicas están distorsionando el proceso científico y representan una "tiranía" que hay que romper, de acuerdo con un ganador del premio Nobel que ha declarado un boicot a las </a:t>
            </a:r>
            <a:r>
              <a:rPr lang="es-MX" sz="3600" dirty="0" smtClean="0"/>
              <a:t>publicaciones</a:t>
            </a:r>
          </a:p>
          <a:p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37463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860" t="36302" r="49975" b="5323"/>
          <a:stretch/>
        </p:blipFill>
        <p:spPr>
          <a:xfrm>
            <a:off x="130224" y="165622"/>
            <a:ext cx="6144904" cy="600501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30459" y="1168008"/>
            <a:ext cx="10289338" cy="341632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/>
              <a:t>Randy </a:t>
            </a:r>
            <a:r>
              <a:rPr lang="es-MX" sz="2400" b="1" dirty="0" err="1" smtClean="0"/>
              <a:t>Schekman</a:t>
            </a:r>
            <a:r>
              <a:rPr lang="es-MX" sz="2400" b="1" dirty="0" smtClean="0"/>
              <a:t> </a:t>
            </a:r>
            <a:r>
              <a:rPr lang="es-MX" sz="2400" dirty="0" smtClean="0"/>
              <a:t>(biólogo </a:t>
            </a:r>
            <a:r>
              <a:rPr lang="es-MX" sz="2400" dirty="0"/>
              <a:t>estadounidense </a:t>
            </a:r>
            <a:r>
              <a:rPr lang="es-MX" sz="2400" dirty="0" smtClean="0"/>
              <a:t>premio </a:t>
            </a:r>
            <a:r>
              <a:rPr lang="es-MX" sz="2400" dirty="0"/>
              <a:t>Nobel de Fisiología y Medicina </a:t>
            </a:r>
            <a:r>
              <a:rPr lang="es-MX" sz="2400" dirty="0" smtClean="0"/>
              <a:t>2013)… declaró </a:t>
            </a:r>
            <a:r>
              <a:rPr lang="es-MX" sz="2400" dirty="0"/>
              <a:t>que su laboratorio ya no </a:t>
            </a:r>
            <a:r>
              <a:rPr lang="es-MX" sz="2400" dirty="0" smtClean="0"/>
              <a:t>enviará </a:t>
            </a:r>
            <a:r>
              <a:rPr lang="es-MX" sz="2400" dirty="0"/>
              <a:t>trabajos de investigación para la revistas de primer </a:t>
            </a:r>
            <a:r>
              <a:rPr lang="es-MX" sz="2400" dirty="0" smtClean="0"/>
              <a:t>nivel </a:t>
            </a:r>
            <a:r>
              <a:rPr lang="es-MX" sz="2400" i="1" dirty="0" err="1" smtClean="0"/>
              <a:t>Nature</a:t>
            </a:r>
            <a:r>
              <a:rPr lang="es-MX" sz="2400" dirty="0" smtClean="0"/>
              <a:t>, </a:t>
            </a:r>
            <a:r>
              <a:rPr lang="es-MX" sz="2400" i="1" dirty="0" err="1" smtClean="0"/>
              <a:t>Cell</a:t>
            </a:r>
            <a:r>
              <a:rPr lang="es-MX" sz="2400" dirty="0" smtClean="0"/>
              <a:t> </a:t>
            </a:r>
            <a:r>
              <a:rPr lang="es-MX" sz="2400" dirty="0"/>
              <a:t>y </a:t>
            </a:r>
            <a:r>
              <a:rPr lang="es-MX" sz="2400" i="1" dirty="0" err="1" smtClean="0"/>
              <a:t>Science</a:t>
            </a:r>
            <a:r>
              <a:rPr lang="es-MX" sz="2400" dirty="0" smtClean="0"/>
              <a:t>. </a:t>
            </a:r>
            <a:endParaRPr lang="es-MX" sz="2400" dirty="0"/>
          </a:p>
          <a:p>
            <a:endParaRPr lang="es-MX" sz="2400" dirty="0"/>
          </a:p>
          <a:p>
            <a:r>
              <a:rPr lang="es-MX" sz="2400" dirty="0" err="1"/>
              <a:t>Schekman</a:t>
            </a:r>
            <a:r>
              <a:rPr lang="es-MX" sz="2400" dirty="0"/>
              <a:t> </a:t>
            </a:r>
            <a:r>
              <a:rPr lang="es-MX" sz="2400" dirty="0" smtClean="0"/>
              <a:t>dijo que la presión </a:t>
            </a:r>
            <a:r>
              <a:rPr lang="es-MX" sz="2400" dirty="0"/>
              <a:t>por publicar en revistas de "lujo" animó a los </a:t>
            </a:r>
            <a:r>
              <a:rPr lang="es-MX" sz="2400" dirty="0" smtClean="0"/>
              <a:t>investigadores </a:t>
            </a:r>
            <a:r>
              <a:rPr lang="es-MX" sz="2400" b="1" dirty="0" smtClean="0">
                <a:solidFill>
                  <a:srgbClr val="FF0000"/>
                </a:solidFill>
              </a:rPr>
              <a:t>a buscar atajos </a:t>
            </a:r>
            <a:r>
              <a:rPr lang="es-MX" sz="2400" b="1" dirty="0">
                <a:solidFill>
                  <a:srgbClr val="FF0000"/>
                </a:solidFill>
              </a:rPr>
              <a:t>y buscar campos de moda de la ciencia en lugar de hacer </a:t>
            </a:r>
            <a:r>
              <a:rPr lang="es-MX" sz="2400" b="1" dirty="0" smtClean="0">
                <a:solidFill>
                  <a:srgbClr val="FF0000"/>
                </a:solidFill>
              </a:rPr>
              <a:t>un </a:t>
            </a:r>
            <a:r>
              <a:rPr lang="es-MX" sz="2400" b="1" dirty="0">
                <a:solidFill>
                  <a:srgbClr val="FF0000"/>
                </a:solidFill>
              </a:rPr>
              <a:t>trabajo más importante</a:t>
            </a:r>
            <a:r>
              <a:rPr lang="es-MX" sz="2400" dirty="0"/>
              <a:t>. El problema se vio agravado, dijo, por </a:t>
            </a:r>
            <a:r>
              <a:rPr lang="es-MX" sz="2400" dirty="0" smtClean="0"/>
              <a:t>editores </a:t>
            </a:r>
            <a:r>
              <a:rPr lang="es-MX" sz="2400" dirty="0"/>
              <a:t>que no eran científicos activos, sino profesionales que favorecían a los estudios que eran </a:t>
            </a:r>
            <a:r>
              <a:rPr lang="es-MX" sz="2400" b="1" dirty="0">
                <a:solidFill>
                  <a:srgbClr val="FF0000"/>
                </a:solidFill>
              </a:rPr>
              <a:t>propensos a </a:t>
            </a:r>
            <a:r>
              <a:rPr lang="es-MX" sz="2400" b="1" dirty="0" smtClean="0">
                <a:solidFill>
                  <a:srgbClr val="FF0000"/>
                </a:solidFill>
              </a:rPr>
              <a:t>causar sensación </a:t>
            </a:r>
            <a:r>
              <a:rPr lang="es-MX" sz="2400" dirty="0" smtClean="0">
                <a:solidFill>
                  <a:srgbClr val="FF0000"/>
                </a:solidFill>
              </a:rPr>
              <a:t>[to </a:t>
            </a:r>
            <a:r>
              <a:rPr lang="es-MX" sz="2400" dirty="0" err="1" smtClean="0">
                <a:solidFill>
                  <a:srgbClr val="FF0000"/>
                </a:solidFill>
              </a:rPr>
              <a:t>make</a:t>
            </a:r>
            <a:r>
              <a:rPr lang="es-MX" sz="2400" dirty="0" smtClean="0">
                <a:solidFill>
                  <a:srgbClr val="FF0000"/>
                </a:solidFill>
              </a:rPr>
              <a:t> a </a:t>
            </a:r>
            <a:r>
              <a:rPr lang="es-MX" sz="2400" dirty="0" err="1" smtClean="0">
                <a:solidFill>
                  <a:srgbClr val="FF0000"/>
                </a:solidFill>
              </a:rPr>
              <a:t>splash</a:t>
            </a:r>
            <a:r>
              <a:rPr lang="es-MX" sz="2400" dirty="0" smtClean="0">
                <a:solidFill>
                  <a:srgbClr val="FF0000"/>
                </a:solidFill>
              </a:rPr>
              <a:t>]</a:t>
            </a:r>
            <a:r>
              <a:rPr lang="es-MX" sz="2400" dirty="0" smtClean="0"/>
              <a:t>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1694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2396" t="5555" r="49792" b="40185"/>
          <a:stretch/>
        </p:blipFill>
        <p:spPr>
          <a:xfrm>
            <a:off x="346697" y="771748"/>
            <a:ext cx="6915150" cy="55816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088633" y="429071"/>
            <a:ext cx="9484242" cy="489364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Schekman</a:t>
            </a:r>
            <a:r>
              <a:rPr lang="es-MX" sz="2400" b="1" dirty="0"/>
              <a:t> critica </a:t>
            </a:r>
            <a:r>
              <a:rPr lang="es-MX" sz="2400" b="1" dirty="0" smtClean="0"/>
              <a:t>a </a:t>
            </a:r>
            <a:r>
              <a:rPr lang="es-MX" sz="2400" b="1" i="1" dirty="0" err="1" smtClean="0"/>
              <a:t>Nature</a:t>
            </a:r>
            <a:r>
              <a:rPr lang="es-MX" sz="2400" b="1" dirty="0" smtClean="0"/>
              <a:t>, </a:t>
            </a:r>
            <a:r>
              <a:rPr lang="es-MX" sz="2400" b="1" i="1" dirty="0" err="1" smtClean="0"/>
              <a:t>Cell</a:t>
            </a:r>
            <a:r>
              <a:rPr lang="es-MX" sz="2400" b="1" dirty="0" smtClean="0"/>
              <a:t> y </a:t>
            </a:r>
            <a:r>
              <a:rPr lang="es-MX" sz="2400" b="1" i="1" dirty="0" err="1" smtClean="0"/>
              <a:t>Science</a:t>
            </a:r>
            <a:r>
              <a:rPr lang="es-MX" sz="2400" b="1" i="1" dirty="0" smtClean="0"/>
              <a:t> </a:t>
            </a:r>
            <a:r>
              <a:rPr lang="es-MX" sz="2400" b="1" dirty="0" smtClean="0"/>
              <a:t>de </a:t>
            </a:r>
            <a:r>
              <a:rPr lang="es-MX" sz="2400" b="1" dirty="0" smtClean="0">
                <a:solidFill>
                  <a:schemeClr val="accent1">
                    <a:lumMod val="75000"/>
                  </a:schemeClr>
                </a:solidFill>
              </a:rPr>
              <a:t>restringir </a:t>
            </a:r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artificialmente </a:t>
            </a:r>
            <a:r>
              <a:rPr lang="es-MX" sz="2400" b="1" dirty="0"/>
              <a:t>el número de trabajos que aceptan, una política que </a:t>
            </a:r>
            <a:r>
              <a:rPr lang="es-MX" sz="2400" b="1" dirty="0" smtClean="0"/>
              <a:t>según él </a:t>
            </a:r>
            <a:r>
              <a:rPr lang="es-MX" sz="2400" b="1" dirty="0"/>
              <a:t>alimenta la demanda </a:t>
            </a:r>
            <a:r>
              <a:rPr lang="es-MX" sz="2400" b="1" dirty="0" smtClean="0"/>
              <a:t>“así como los diseñadores </a:t>
            </a:r>
            <a:r>
              <a:rPr lang="es-MX" sz="2400" b="1" dirty="0"/>
              <a:t>de moda que crean </a:t>
            </a:r>
            <a:r>
              <a:rPr lang="es-MX" sz="2400" b="1" dirty="0" smtClean="0"/>
              <a:t>bolsas </a:t>
            </a:r>
            <a:r>
              <a:rPr lang="es-MX" sz="2400" b="1" dirty="0"/>
              <a:t>de edición limitada." También ataca a una métrica generalizada </a:t>
            </a:r>
            <a:r>
              <a:rPr lang="es-MX" sz="2400" b="1" dirty="0" smtClean="0"/>
              <a:t>llamada </a:t>
            </a:r>
            <a:r>
              <a:rPr lang="es-MX" sz="2400" b="1" dirty="0"/>
              <a:t>"factor de impacto", utilizado por muchas revistas de primer nivel </a:t>
            </a:r>
            <a:r>
              <a:rPr lang="es-MX" sz="2400" b="1" dirty="0" smtClean="0"/>
              <a:t>para </a:t>
            </a:r>
            <a:r>
              <a:rPr lang="es-MX" sz="2400" b="1" dirty="0"/>
              <a:t>su comercialización.</a:t>
            </a:r>
          </a:p>
          <a:p>
            <a:endParaRPr lang="es-MX" sz="2400" b="1" dirty="0"/>
          </a:p>
          <a:p>
            <a:r>
              <a:rPr lang="es-MX" sz="2400" b="1" dirty="0">
                <a:solidFill>
                  <a:srgbClr val="FF0000"/>
                </a:solidFill>
              </a:rPr>
              <a:t>Factor de impacto </a:t>
            </a:r>
            <a:r>
              <a:rPr lang="es-MX" sz="2400" b="1" dirty="0"/>
              <a:t>de una revista es una medida de qué tan </a:t>
            </a:r>
            <a:r>
              <a:rPr lang="es-MX" sz="2400" b="1" dirty="0" smtClean="0"/>
              <a:t>frecuente son citados sus trabajos </a:t>
            </a:r>
            <a:r>
              <a:rPr lang="es-MX" sz="2400" b="1" dirty="0"/>
              <a:t>y se utiliza como </a:t>
            </a:r>
            <a:r>
              <a:rPr lang="es-MX" sz="2400" b="1" dirty="0">
                <a:solidFill>
                  <a:srgbClr val="FF0000"/>
                </a:solidFill>
              </a:rPr>
              <a:t>sustituto de la calidad</a:t>
            </a:r>
            <a:r>
              <a:rPr lang="es-MX" sz="2400" b="1" dirty="0"/>
              <a:t>. Pero </a:t>
            </a:r>
            <a:r>
              <a:rPr lang="es-MX" sz="2400" b="1" dirty="0" err="1"/>
              <a:t>Schekman</a:t>
            </a:r>
            <a:r>
              <a:rPr lang="es-MX" sz="2400" b="1" dirty="0"/>
              <a:t> dijo que era "la </a:t>
            </a:r>
            <a:r>
              <a:rPr lang="es-MX" sz="2400" b="1" dirty="0">
                <a:solidFill>
                  <a:srgbClr val="FF0000"/>
                </a:solidFill>
              </a:rPr>
              <a:t>influencia tóxica</a:t>
            </a:r>
            <a:r>
              <a:rPr lang="es-MX" sz="2400" b="1" dirty="0"/>
              <a:t>" en la ciencia que "</a:t>
            </a:r>
            <a:r>
              <a:rPr lang="es-MX" sz="2400" b="1" dirty="0">
                <a:solidFill>
                  <a:srgbClr val="FF0000"/>
                </a:solidFill>
              </a:rPr>
              <a:t>introduce una distorsión</a:t>
            </a:r>
            <a:r>
              <a:rPr lang="es-MX" sz="2400" b="1" dirty="0"/>
              <a:t>". Él escribe: "Un </a:t>
            </a:r>
            <a:r>
              <a:rPr lang="es-MX" sz="2400" b="1" dirty="0" smtClean="0"/>
              <a:t>artículo </a:t>
            </a:r>
            <a:r>
              <a:rPr lang="es-MX" sz="2400" b="1" dirty="0"/>
              <a:t>puede llegar a ser altamente </a:t>
            </a:r>
            <a:r>
              <a:rPr lang="es-MX" sz="2400" b="1" dirty="0" smtClean="0"/>
              <a:t>citado, porque es buena </a:t>
            </a:r>
            <a:r>
              <a:rPr lang="es-MX" sz="2400" b="1" dirty="0"/>
              <a:t>ciencia </a:t>
            </a:r>
            <a:r>
              <a:rPr lang="es-MX" sz="2400" b="1" dirty="0" smtClean="0"/>
              <a:t>o </a:t>
            </a:r>
            <a:r>
              <a:rPr lang="es-MX" sz="2400" b="1" dirty="0"/>
              <a:t>porque es llamativo, </a:t>
            </a:r>
            <a:r>
              <a:rPr lang="es-MX" sz="2400" b="1" dirty="0" smtClean="0"/>
              <a:t>provocativo </a:t>
            </a:r>
            <a:r>
              <a:rPr lang="es-MX" sz="2400" b="1" dirty="0"/>
              <a:t>o </a:t>
            </a:r>
            <a:r>
              <a:rPr lang="es-MX" sz="2400" b="1" dirty="0" smtClean="0"/>
              <a:t>equivocado."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625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189" t="6451" r="31542" b="5722"/>
          <a:stretch/>
        </p:blipFill>
        <p:spPr>
          <a:xfrm>
            <a:off x="379310" y="143302"/>
            <a:ext cx="5980401" cy="67146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4428" t="27546" r="19975" b="35970"/>
          <a:stretch/>
        </p:blipFill>
        <p:spPr>
          <a:xfrm>
            <a:off x="1144014" y="1328380"/>
            <a:ext cx="10167583" cy="3753135"/>
          </a:xfrm>
          <a:prstGeom prst="rect">
            <a:avLst/>
          </a:prstGeom>
          <a:effectLst>
            <a:outerShdw blurRad="50800" dist="2540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ector recto 7"/>
          <p:cNvCxnSpPr/>
          <p:nvPr/>
        </p:nvCxnSpPr>
        <p:spPr>
          <a:xfrm>
            <a:off x="2666795" y="2292824"/>
            <a:ext cx="8224118" cy="1364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1440771" y="2677235"/>
            <a:ext cx="9409199" cy="11374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440771" y="3052548"/>
            <a:ext cx="2926513" cy="6824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131556" y="4544704"/>
            <a:ext cx="2011382" cy="454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 flipV="1">
            <a:off x="9785445" y="4549252"/>
            <a:ext cx="1064525" cy="454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142938" y="4541292"/>
            <a:ext cx="1976160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1440771" y="4915467"/>
            <a:ext cx="4209402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6509982" y="5400805"/>
            <a:ext cx="558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/>
              </a:rPr>
              <a:t>Globalization of Science and Repression of Scientists in Mexico</a:t>
            </a:r>
            <a:endParaRPr lang="en-US" sz="1600" dirty="0"/>
          </a:p>
          <a:p>
            <a:r>
              <a:rPr lang="en-US" sz="1600" dirty="0">
                <a:hlinkClick r:id="rId5"/>
              </a:rPr>
              <a:t>Mauricio </a:t>
            </a:r>
            <a:r>
              <a:rPr lang="en-US" sz="1600" dirty="0" err="1">
                <a:hlinkClick r:id="rId5"/>
              </a:rPr>
              <a:t>Schoijet</a:t>
            </a:r>
            <a:r>
              <a:rPr lang="en-US" sz="1600" dirty="0"/>
              <a:t>, </a:t>
            </a:r>
            <a:r>
              <a:rPr lang="en-US" sz="1600" dirty="0">
                <a:hlinkClick r:id="rId6"/>
              </a:rPr>
              <a:t>Richard Worthington</a:t>
            </a:r>
            <a:endParaRPr lang="en-US" sz="1600" dirty="0"/>
          </a:p>
          <a:p>
            <a:r>
              <a:rPr lang="en-US" i="1" dirty="0"/>
              <a:t>Science, Technology, &amp; Human Values</a:t>
            </a:r>
            <a:r>
              <a:rPr lang="en-US" dirty="0"/>
              <a:t>, Vol. 18, No. 2 (Spring, 1993), pp. 209-230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82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 descr="Img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0038" y="-531813"/>
            <a:ext cx="9097962" cy="738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>
            <a:spLocks noChangeArrowheads="1"/>
          </p:cNvSpPr>
          <p:nvPr/>
        </p:nvSpPr>
        <p:spPr bwMode="auto">
          <a:xfrm>
            <a:off x="4239814" y="1151571"/>
            <a:ext cx="12969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1 año</a:t>
            </a:r>
          </a:p>
        </p:txBody>
      </p:sp>
      <p:sp>
        <p:nvSpPr>
          <p:cNvPr id="5" name="4 CuadroTexto"/>
          <p:cNvSpPr txBox="1">
            <a:spLocks noChangeArrowheads="1"/>
          </p:cNvSpPr>
          <p:nvPr/>
        </p:nvSpPr>
        <p:spPr bwMode="auto">
          <a:xfrm>
            <a:off x="4277917" y="1638366"/>
            <a:ext cx="20875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2 </a:t>
            </a: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años</a:t>
            </a:r>
            <a:endParaRPr lang="es-MX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Arial" charset="0"/>
            </a:endParaRP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6305948" y="1073694"/>
            <a:ext cx="4175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4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Vida media</a:t>
            </a:r>
            <a:r>
              <a:rPr lang="es-MX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: años en los que se acumulan el 50% de las citas que recibe una revista</a:t>
            </a:r>
          </a:p>
        </p:txBody>
      </p:sp>
      <p:sp>
        <p:nvSpPr>
          <p:cNvPr id="2" name="Elipse 1"/>
          <p:cNvSpPr/>
          <p:nvPr/>
        </p:nvSpPr>
        <p:spPr>
          <a:xfrm>
            <a:off x="1685925" y="5676899"/>
            <a:ext cx="819150" cy="847725"/>
          </a:xfrm>
          <a:prstGeom prst="ellipse">
            <a:avLst/>
          </a:prstGeom>
          <a:solidFill>
            <a:srgbClr val="F76639">
              <a:alpha val="47059"/>
            </a:srgbClr>
          </a:solidFill>
          <a:ln>
            <a:solidFill>
              <a:srgbClr val="D4270A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6155292"/>
            <a:ext cx="2619375" cy="369332"/>
          </a:xfrm>
          <a:prstGeom prst="rect">
            <a:avLst/>
          </a:prstGeom>
          <a:solidFill>
            <a:srgbClr val="FF0000">
              <a:alpha val="3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b="1" dirty="0" smtClean="0"/>
              <a:t>Publicación del artículo</a:t>
            </a:r>
            <a:endParaRPr lang="es-MX" b="1" dirty="0"/>
          </a:p>
        </p:txBody>
      </p:sp>
      <p:sp>
        <p:nvSpPr>
          <p:cNvPr id="8" name="Rectángulo 7"/>
          <p:cNvSpPr/>
          <p:nvPr/>
        </p:nvSpPr>
        <p:spPr>
          <a:xfrm>
            <a:off x="2028825" y="485775"/>
            <a:ext cx="476250" cy="5286375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/>
          <p:cNvSpPr/>
          <p:nvPr/>
        </p:nvSpPr>
        <p:spPr>
          <a:xfrm>
            <a:off x="2028825" y="482480"/>
            <a:ext cx="935037" cy="5286375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2028825" y="475156"/>
            <a:ext cx="2295527" cy="5286375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 rot="16200000">
            <a:off x="4569223" y="-394339"/>
            <a:ext cx="476250" cy="2623347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 rot="16200000">
            <a:off x="3102374" y="-1018902"/>
            <a:ext cx="476250" cy="2623347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4 CuadroTexto"/>
          <p:cNvSpPr txBox="1">
            <a:spLocks noChangeArrowheads="1"/>
          </p:cNvSpPr>
          <p:nvPr/>
        </p:nvSpPr>
        <p:spPr bwMode="auto">
          <a:xfrm>
            <a:off x="4269582" y="2197480"/>
            <a:ext cx="20875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5 años</a:t>
            </a:r>
            <a:endParaRPr lang="es-MX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cs typeface="Arial" charset="0"/>
            </a:endParaRPr>
          </a:p>
        </p:txBody>
      </p:sp>
      <p:sp>
        <p:nvSpPr>
          <p:cNvPr id="15" name="Rectángulo 14"/>
          <p:cNvSpPr/>
          <p:nvPr/>
        </p:nvSpPr>
        <p:spPr>
          <a:xfrm rot="16200000">
            <a:off x="4993089" y="2230836"/>
            <a:ext cx="378607" cy="1541472"/>
          </a:xfrm>
          <a:prstGeom prst="rect">
            <a:avLst/>
          </a:prstGeom>
          <a:solidFill>
            <a:srgbClr val="0070C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Forma libre 18"/>
          <p:cNvSpPr/>
          <p:nvPr/>
        </p:nvSpPr>
        <p:spPr>
          <a:xfrm>
            <a:off x="2047875" y="2317084"/>
            <a:ext cx="8448675" cy="3407441"/>
          </a:xfrm>
          <a:custGeom>
            <a:avLst/>
            <a:gdLst>
              <a:gd name="connsiteX0" fmla="*/ 0 w 8448675"/>
              <a:gd name="connsiteY0" fmla="*/ 3407441 h 3407441"/>
              <a:gd name="connsiteX1" fmla="*/ 4219575 w 8448675"/>
              <a:gd name="connsiteY1" fmla="*/ 54641 h 3407441"/>
              <a:gd name="connsiteX2" fmla="*/ 6229350 w 8448675"/>
              <a:gd name="connsiteY2" fmla="*/ 1369091 h 3407441"/>
              <a:gd name="connsiteX3" fmla="*/ 8448675 w 8448675"/>
              <a:gd name="connsiteY3" fmla="*/ 1921541 h 340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8675" h="3407441">
                <a:moveTo>
                  <a:pt x="0" y="3407441"/>
                </a:moveTo>
                <a:cubicBezTo>
                  <a:pt x="1590675" y="1900903"/>
                  <a:pt x="3181350" y="394366"/>
                  <a:pt x="4219575" y="54641"/>
                </a:cubicBezTo>
                <a:cubicBezTo>
                  <a:pt x="5257800" y="-285084"/>
                  <a:pt x="5524500" y="1057941"/>
                  <a:pt x="6229350" y="1369091"/>
                </a:cubicBezTo>
                <a:cubicBezTo>
                  <a:pt x="6934200" y="1680241"/>
                  <a:pt x="8448675" y="1921541"/>
                  <a:pt x="8448675" y="1921541"/>
                </a:cubicBezTo>
              </a:path>
            </a:pathLst>
          </a:custGeom>
          <a:noFill/>
          <a:ln w="57150">
            <a:solidFill>
              <a:srgbClr val="00B0F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210102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 animBg="1"/>
      <p:bldP spid="3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5548945"/>
              </p:ext>
            </p:extLst>
          </p:nvPr>
        </p:nvGraphicFramePr>
        <p:xfrm>
          <a:off x="900752" y="218364"/>
          <a:ext cx="10399594" cy="6359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6" name="Picture 4" descr="Revista mexicana de sociolog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148" y="445837"/>
            <a:ext cx="3496343" cy="8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0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108424"/>
              </p:ext>
            </p:extLst>
          </p:nvPr>
        </p:nvGraphicFramePr>
        <p:xfrm>
          <a:off x="1132764" y="354843"/>
          <a:ext cx="9962867" cy="635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2210937" y="2320119"/>
            <a:ext cx="3480179" cy="461665"/>
          </a:xfrm>
          <a:prstGeom prst="rect">
            <a:avLst/>
          </a:prstGeom>
          <a:solidFill>
            <a:srgbClr val="FFC000"/>
          </a:solidFill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Sólo documentos citables</a:t>
            </a:r>
            <a:endParaRPr lang="es-MX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337345" y="3673522"/>
            <a:ext cx="2167718" cy="830997"/>
          </a:xfrm>
          <a:prstGeom prst="rect">
            <a:avLst/>
          </a:prstGeom>
          <a:solidFill>
            <a:srgbClr val="FFC000"/>
          </a:solidFill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Todos los documentos</a:t>
            </a:r>
            <a:endParaRPr lang="es-MX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823881" y="4026090"/>
            <a:ext cx="166502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6823881" y="2320119"/>
            <a:ext cx="1978925" cy="64372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31 Grupo"/>
          <p:cNvGrpSpPr/>
          <p:nvPr/>
        </p:nvGrpSpPr>
        <p:grpSpPr>
          <a:xfrm>
            <a:off x="8055358" y="5286375"/>
            <a:ext cx="2241167" cy="834026"/>
            <a:chOff x="539552" y="836712"/>
            <a:chExt cx="3034283" cy="893440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552" y="836712"/>
              <a:ext cx="3024336" cy="478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1560" y="1196752"/>
              <a:ext cx="29622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5286375"/>
            <a:ext cx="1360369" cy="761307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" descr="Scopu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14625" y="4504519"/>
            <a:ext cx="2124075" cy="2115356"/>
          </a:xfrm>
          <a:prstGeom prst="rect">
            <a:avLst/>
          </a:prstGeom>
          <a:noFill/>
        </p:spPr>
      </p:pic>
      <p:pic>
        <p:nvPicPr>
          <p:cNvPr id="16" name="Picture 4" descr="Revista mexicana de sociologí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148" y="445837"/>
            <a:ext cx="3496343" cy="8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76400" y="22296"/>
            <a:ext cx="8229600" cy="634082"/>
          </a:xfrm>
          <a:solidFill>
            <a:schemeClr val="tx1"/>
          </a:solidFill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Productivismo académico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82985" y="764705"/>
            <a:ext cx="10570890" cy="3108543"/>
          </a:xfrm>
          <a:prstGeom prst="rect">
            <a:avLst/>
          </a:prstGeom>
          <a:solidFill>
            <a:schemeClr val="tx1"/>
          </a:solidFill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Proceso </a:t>
            </a:r>
            <a:r>
              <a:rPr lang="es-MX" sz="28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perverso</a:t>
            </a:r>
            <a:endParaRPr lang="es-MX" sz="2800" b="1" dirty="0">
              <a:solidFill>
                <a:srgbClr val="FFC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s-MX" sz="2800" b="1" dirty="0" smtClean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Indicador casi exclusivo para la </a:t>
            </a:r>
            <a:r>
              <a:rPr lang="es-MX" sz="28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evaluación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del desempeño académico</a:t>
            </a:r>
          </a:p>
          <a:p>
            <a:endParaRPr lang="es-MX" sz="2800" b="1" dirty="0" smtClean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•Criterios </a:t>
            </a:r>
            <a:r>
              <a:rPr lang="es-MX" sz="28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cuantitativos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para evaluar, promover y financiar a los investigadores</a:t>
            </a:r>
            <a:endParaRPr lang="es-MX" sz="28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82626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1863"/>
            <a:ext cx="1331640" cy="68038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7 CuadroTexto"/>
          <p:cNvSpPr txBox="1"/>
          <p:nvPr/>
        </p:nvSpPr>
        <p:spPr>
          <a:xfrm>
            <a:off x="1382985" y="4390337"/>
            <a:ext cx="10608060" cy="1323439"/>
          </a:xfrm>
          <a:prstGeom prst="rect">
            <a:avLst/>
          </a:prstGeom>
          <a:solidFill>
            <a:schemeClr val="tx1"/>
          </a:solidFill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Revistas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= vehículo de comunicación </a:t>
            </a:r>
            <a:r>
              <a:rPr lang="es-MX" sz="4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…</a:t>
            </a:r>
            <a:br>
              <a:rPr lang="es-MX" sz="4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s-MX" sz="4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y evaluación</a:t>
            </a:r>
            <a:endParaRPr lang="es-MX" sz="28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 descr="https://img1.etsystatic.com/000/0/5240828/il_570xN.27825229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77719" b="50285"/>
          <a:stretch/>
        </p:blipFill>
        <p:spPr bwMode="auto">
          <a:xfrm>
            <a:off x="192360" y="128990"/>
            <a:ext cx="1190625" cy="150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13931"/>
            <a:ext cx="1331640" cy="68038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2" descr="http://rlv.zcache.com/tenure_clock_publish_or_perish-r5a372fb5d1104b8f8f37ed58d5445b42_fup1s_8byvr_51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14650" r="12410" b="13634"/>
          <a:stretch/>
        </p:blipFill>
        <p:spPr bwMode="auto">
          <a:xfrm>
            <a:off x="9957345" y="72626"/>
            <a:ext cx="1663262" cy="1608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78130"/>
            <a:ext cx="10020300" cy="602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/>
          <p:cNvPicPr/>
          <p:nvPr/>
        </p:nvPicPr>
        <p:blipFill rotWithShape="1">
          <a:blip r:embed="rId2" cstate="print"/>
          <a:srcRect t="26675" r="66540" b="45354"/>
          <a:stretch/>
        </p:blipFill>
        <p:spPr bwMode="auto">
          <a:xfrm>
            <a:off x="914400" y="1190625"/>
            <a:ext cx="100203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ángulo 7"/>
          <p:cNvSpPr/>
          <p:nvPr/>
        </p:nvSpPr>
        <p:spPr>
          <a:xfrm>
            <a:off x="981075" y="3714750"/>
            <a:ext cx="5038725" cy="2705100"/>
          </a:xfrm>
          <a:prstGeom prst="rect">
            <a:avLst/>
          </a:prstGeom>
          <a:solidFill>
            <a:srgbClr val="F75939">
              <a:alpha val="2117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6086475" y="1847850"/>
            <a:ext cx="5038725" cy="2705100"/>
          </a:xfrm>
          <a:prstGeom prst="rect">
            <a:avLst/>
          </a:prstGeom>
          <a:solidFill>
            <a:srgbClr val="F75939">
              <a:alpha val="2117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Picture 4" descr="Revista mexicana de sociolog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635" y="5853238"/>
            <a:ext cx="3496343" cy="8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1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1" y="261302"/>
            <a:ext cx="8569642" cy="633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Scop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99923" y="-68585"/>
            <a:ext cx="1644774" cy="1932806"/>
          </a:xfrm>
          <a:prstGeom prst="rect">
            <a:avLst/>
          </a:prstGeom>
          <a:noFill/>
        </p:spPr>
      </p:pic>
      <p:pic>
        <p:nvPicPr>
          <p:cNvPr id="6" name="Picture 4" descr="SJR"/>
          <p:cNvPicPr>
            <a:picLocks noChangeAspect="1" noChangeArrowheads="1"/>
          </p:cNvPicPr>
          <p:nvPr/>
        </p:nvPicPr>
        <p:blipFill>
          <a:blip r:embed="rId4" cstate="print"/>
          <a:srcRect l="6774" t="12600" r="68839" b="24401"/>
          <a:stretch>
            <a:fillRect/>
          </a:stretch>
        </p:blipFill>
        <p:spPr bwMode="auto">
          <a:xfrm>
            <a:off x="10659963" y="1515592"/>
            <a:ext cx="792088" cy="440049"/>
          </a:xfrm>
          <a:prstGeom prst="rect">
            <a:avLst/>
          </a:prstGeom>
          <a:noFill/>
        </p:spPr>
      </p:pic>
      <p:pic>
        <p:nvPicPr>
          <p:cNvPr id="7" name="Picture 6" descr="Scimago Lab"/>
          <p:cNvPicPr>
            <a:picLocks noChangeAspect="1" noChangeArrowheads="1"/>
          </p:cNvPicPr>
          <p:nvPr/>
        </p:nvPicPr>
        <p:blipFill>
          <a:blip r:embed="rId5" cstate="print"/>
          <a:srcRect b="25012"/>
          <a:stretch>
            <a:fillRect/>
          </a:stretch>
        </p:blipFill>
        <p:spPr bwMode="auto">
          <a:xfrm>
            <a:off x="10198757" y="1208460"/>
            <a:ext cx="1714500" cy="307132"/>
          </a:xfrm>
          <a:prstGeom prst="rect">
            <a:avLst/>
          </a:prstGeom>
          <a:noFill/>
        </p:spPr>
      </p:pic>
      <p:sp>
        <p:nvSpPr>
          <p:cNvPr id="10" name="Rectángulo 9"/>
          <p:cNvSpPr/>
          <p:nvPr/>
        </p:nvSpPr>
        <p:spPr>
          <a:xfrm>
            <a:off x="4752976" y="4486275"/>
            <a:ext cx="4229100" cy="2110422"/>
          </a:xfrm>
          <a:prstGeom prst="rect">
            <a:avLst/>
          </a:prstGeom>
          <a:solidFill>
            <a:srgbClr val="D4270A">
              <a:alpha val="32157"/>
            </a:srgbClr>
          </a:solidFill>
          <a:ln w="57150">
            <a:solidFill>
              <a:srgbClr val="D4270A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4752976" y="2695575"/>
            <a:ext cx="4229100" cy="638175"/>
          </a:xfrm>
          <a:prstGeom prst="rect">
            <a:avLst/>
          </a:prstGeom>
          <a:solidFill>
            <a:srgbClr val="D4270A">
              <a:alpha val="32157"/>
            </a:srgbClr>
          </a:solidFill>
          <a:ln w="57150">
            <a:solidFill>
              <a:srgbClr val="D4270A"/>
            </a:solidFill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/>
          <p:cNvSpPr/>
          <p:nvPr/>
        </p:nvSpPr>
        <p:spPr>
          <a:xfrm>
            <a:off x="9184175" y="2465904"/>
            <a:ext cx="623718" cy="548758"/>
          </a:xfrm>
          <a:prstGeom prst="ellipse">
            <a:avLst/>
          </a:prstGeom>
          <a:solidFill>
            <a:srgbClr val="FF0000">
              <a:alpha val="34118"/>
            </a:srgbClr>
          </a:solidFill>
          <a:ln w="57150">
            <a:solidFill>
              <a:srgbClr val="D4270A">
                <a:alpha val="45098"/>
              </a:srgbClr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0000"/>
              </a:solidFill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9726515" y="2740283"/>
            <a:ext cx="933448" cy="0"/>
          </a:xfrm>
          <a:prstGeom prst="straightConnector1">
            <a:avLst/>
          </a:prstGeom>
          <a:ln w="161925">
            <a:solidFill>
              <a:srgbClr val="FF0000"/>
            </a:solidFill>
            <a:tailEnd type="triangle"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2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4633060"/>
              </p:ext>
            </p:extLst>
          </p:nvPr>
        </p:nvGraphicFramePr>
        <p:xfrm>
          <a:off x="1685925" y="542925"/>
          <a:ext cx="8553450" cy="5667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http://www.thepanamadigest.com/wp-content/uploads/2013/01/latin_america_flag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2" y="161924"/>
            <a:ext cx="1974939" cy="2762251"/>
          </a:xfrm>
          <a:prstGeom prst="rect">
            <a:avLst/>
          </a:prstGeom>
          <a:noFill/>
          <a:effectLst>
            <a:outerShdw blurRad="50800" dist="215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0" y="381000"/>
            <a:ext cx="2076450" cy="1162050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4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3" name="1 Gráfico"/>
          <p:cNvGraphicFramePr/>
          <p:nvPr>
            <p:extLst/>
          </p:nvPr>
        </p:nvGraphicFramePr>
        <p:xfrm>
          <a:off x="-1" y="332657"/>
          <a:ext cx="12192001" cy="6525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ángulo 6"/>
          <p:cNvSpPr/>
          <p:nvPr/>
        </p:nvSpPr>
        <p:spPr>
          <a:xfrm rot="16200000">
            <a:off x="53111" y="2350462"/>
            <a:ext cx="3220453" cy="322909"/>
          </a:xfrm>
          <a:prstGeom prst="rect">
            <a:avLst/>
          </a:prstGeom>
          <a:solidFill>
            <a:srgbClr val="FFFF00">
              <a:alpha val="47059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</p:txBody>
      </p:sp>
      <p:sp>
        <p:nvSpPr>
          <p:cNvPr id="8" name="Rectángulo 7"/>
          <p:cNvSpPr/>
          <p:nvPr/>
        </p:nvSpPr>
        <p:spPr>
          <a:xfrm rot="18894364">
            <a:off x="-71625" y="4685406"/>
            <a:ext cx="2118170" cy="253229"/>
          </a:xfrm>
          <a:prstGeom prst="rect">
            <a:avLst/>
          </a:prstGeom>
          <a:solidFill>
            <a:srgbClr val="FFFF00">
              <a:alpha val="47059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</p:txBody>
      </p:sp>
      <p:pic>
        <p:nvPicPr>
          <p:cNvPr id="6" name="Picture 2" descr="http://static3.wikia.nocookie.net/__cb20130607003313/halonocanon/es/images/3/37/Bandera-Mexi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917" y="6117391"/>
            <a:ext cx="1066166" cy="6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SciELOMéxico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24583" y="5651517"/>
            <a:ext cx="1423916" cy="104708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7142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3" name="3 Tabla"/>
          <p:cNvGraphicFramePr>
            <a:graphicFrameLocks noGrp="1"/>
          </p:cNvGraphicFramePr>
          <p:nvPr>
            <p:extLst/>
          </p:nvPr>
        </p:nvGraphicFramePr>
        <p:xfrm>
          <a:off x="1817893" y="183961"/>
          <a:ext cx="8280922" cy="6423829"/>
        </p:xfrm>
        <a:graphic>
          <a:graphicData uri="http://schemas.openxmlformats.org/drawingml/2006/table">
            <a:tbl>
              <a:tblPr/>
              <a:tblGrid>
                <a:gridCol w="1066213"/>
                <a:gridCol w="3802826"/>
                <a:gridCol w="1066213"/>
                <a:gridCol w="1386076"/>
                <a:gridCol w="959594"/>
              </a:tblGrid>
              <a:tr h="15832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Cobertura</a:t>
                      </a:r>
                    </a:p>
                  </a:txBody>
                  <a:tcPr marL="5977" marR="5977" marT="5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Revista</a:t>
                      </a:r>
                    </a:p>
                  </a:txBody>
                  <a:tcPr marL="5977" marR="5977" marT="5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1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Artículos</a:t>
                      </a:r>
                    </a:p>
                  </a:txBody>
                  <a:tcPr marL="5977" marR="5977" marT="5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1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Citas recibidas</a:t>
                      </a:r>
                    </a:p>
                  </a:txBody>
                  <a:tcPr marL="5977" marR="5977" marT="5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1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Autocitas</a:t>
                      </a:r>
                    </a:p>
                  </a:txBody>
                  <a:tcPr marL="5977" marR="5977" marT="59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Revista mexicana de sociología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125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Papeles de población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152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Comunicación y sociedad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Región y sociedad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164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Frontera norte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Migración y desarrollo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Política y gobierno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Migraciones internacionales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Gestión y política pública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Investigación económica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Contaduría y administración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Convergencia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Investigación bibliotecológica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144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Perfiles latinoamericanos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2010-2013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Problemas del desarrollo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106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Andamios, revista de investigación social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145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Estudios fronterizos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Norteamérica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81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Revista mexicana de ciencias políticas y sociales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112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Economía mexicana. Nueva época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2010-2013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Economía UNAM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Estudios sociales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137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2012-2013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Boletín mexicano de derecho comparado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En-claves del pensamiento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Nueva antropología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Culturales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Economía: teoría y práctica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2012-2013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Cultura y representaciones sociales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2011-2013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Economía, sociedad y territorio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2009-2013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LiminaR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Argumentos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2012-2013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Isonomía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Confines de relaciones internacionales y ciencia política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2010-2013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Estudios políticos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2011-2013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Polis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58326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2008-2013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Sociológica (México)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F2F2F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2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892862"/>
              </p:ext>
            </p:extLst>
          </p:nvPr>
        </p:nvGraphicFramePr>
        <p:xfrm>
          <a:off x="382555" y="1110343"/>
          <a:ext cx="9599645" cy="574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455520" y="371564"/>
            <a:ext cx="5572418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Proporción de artículos publicados en </a:t>
            </a:r>
            <a:r>
              <a:rPr lang="es-MX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Revista Mexicana de Sociología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según la afiliación institucional del autor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344816" y="48399"/>
            <a:ext cx="584718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>
                <a:hlinkClick r:id="rId3"/>
              </a:rPr>
              <a:t>http://</a:t>
            </a:r>
            <a:r>
              <a:rPr lang="es-MX" sz="1200" dirty="0" smtClean="0">
                <a:hlinkClick r:id="rId3"/>
              </a:rPr>
              <a:t>biblat.unam.mx/es/frecuencias/revista/revista-mexicana-de-sociologia/institucion</a:t>
            </a:r>
            <a:endParaRPr lang="es-MX" sz="1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744932" y="602397"/>
            <a:ext cx="3397101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dirty="0" smtClean="0"/>
              <a:t>Cobertura: 1977 –2014</a:t>
            </a:r>
          </a:p>
          <a:p>
            <a:r>
              <a:rPr lang="es-MX" sz="1400" dirty="0" smtClean="0"/>
              <a:t>[ falta 1991 – 1992 ]</a:t>
            </a:r>
            <a:endParaRPr lang="es-MX" sz="1400" dirty="0"/>
          </a:p>
        </p:txBody>
      </p:sp>
      <p:pic>
        <p:nvPicPr>
          <p:cNvPr id="6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95" y="5650244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502" y="5650244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4" descr="Revista mexicana de sociologí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852" y="4788470"/>
            <a:ext cx="2818645" cy="7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544" r="18947" b="26569"/>
          <a:stretch/>
        </p:blipFill>
        <p:spPr>
          <a:xfrm>
            <a:off x="1207252" y="208479"/>
            <a:ext cx="9095873" cy="64213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649618" y="6491298"/>
            <a:ext cx="534987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>
                <a:hlinkClick r:id="rId3"/>
              </a:rPr>
              <a:t>http://</a:t>
            </a:r>
            <a:r>
              <a:rPr lang="es-MX" sz="1200" dirty="0" smtClean="0">
                <a:hlinkClick r:id="rId3"/>
              </a:rPr>
              <a:t>biblat.unam.mx/es/indicadores/productividad-exogena/disciplina/sociologia</a:t>
            </a:r>
            <a:endParaRPr lang="es-MX" sz="1200" dirty="0"/>
          </a:p>
        </p:txBody>
      </p:sp>
      <p:pic>
        <p:nvPicPr>
          <p:cNvPr id="6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818" y="5452553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25" y="5452553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11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740" r="14884" b="1462"/>
          <a:stretch/>
        </p:blipFill>
        <p:spPr>
          <a:xfrm>
            <a:off x="160422" y="0"/>
            <a:ext cx="8855242" cy="68993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5725" y="4781550"/>
            <a:ext cx="8334375" cy="247650"/>
          </a:xfrm>
          <a:prstGeom prst="rect">
            <a:avLst/>
          </a:prstGeom>
          <a:solidFill>
            <a:srgbClr val="FF0000">
              <a:alpha val="29020"/>
            </a:srgbClr>
          </a:solidFill>
          <a:ln w="76200">
            <a:solidFill>
              <a:srgbClr val="FF0000"/>
            </a:solidFill>
          </a:ln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035" t="36069" r="7895" b="13937"/>
          <a:stretch/>
        </p:blipFill>
        <p:spPr>
          <a:xfrm>
            <a:off x="3513221" y="497304"/>
            <a:ext cx="8129466" cy="4107783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78" y="6014027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885" y="6014027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Revista mexicana de sociologí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796" y="5213165"/>
            <a:ext cx="2127919" cy="53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4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671375"/>
              </p:ext>
            </p:extLst>
          </p:nvPr>
        </p:nvGraphicFramePr>
        <p:xfrm>
          <a:off x="469106" y="269581"/>
          <a:ext cx="7043738" cy="6434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0351" t="15419" r="42719" b="14406"/>
          <a:stretch/>
        </p:blipFill>
        <p:spPr>
          <a:xfrm>
            <a:off x="7360352" y="323218"/>
            <a:ext cx="2598822" cy="605942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154523" y="6450885"/>
            <a:ext cx="606981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>
                <a:hlinkClick r:id="rId4"/>
              </a:rPr>
              <a:t>http://</a:t>
            </a:r>
            <a:r>
              <a:rPr lang="es-MX" sz="1200" dirty="0" smtClean="0">
                <a:hlinkClick r:id="rId4"/>
              </a:rPr>
              <a:t>biblat.unam.mx/es/indicadores/productividad-exogena/disciplina/sociologia</a:t>
            </a:r>
            <a:endParaRPr lang="es-MX" sz="1200" dirty="0"/>
          </a:p>
        </p:txBody>
      </p:sp>
      <p:pic>
        <p:nvPicPr>
          <p:cNvPr id="7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606" y="4738000"/>
            <a:ext cx="626714" cy="690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50" y="5839455"/>
            <a:ext cx="1441715" cy="6136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4" descr="Revista mexicana de sociologí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890" y="3869135"/>
            <a:ext cx="1807432" cy="45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 l="15484" r="16792"/>
          <a:stretch>
            <a:fillRect/>
          </a:stretch>
        </p:blipFill>
        <p:spPr bwMode="auto">
          <a:xfrm>
            <a:off x="2600325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1951583" y="2114918"/>
            <a:ext cx="4458742" cy="40318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Publicar oscuras revistas académicas es una cosa rara en la industria de los medios: una licencia para imprimir dinero</a:t>
            </a:r>
            <a:endParaRPr lang="es-MX" sz="2800" b="1" dirty="0">
              <a:solidFill>
                <a:srgbClr val="FFC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367808" y="11663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3"/>
              </a:rPr>
              <a:t>http://www.economist.com/node/21552574/print</a:t>
            </a:r>
            <a:endParaRPr lang="es-MX" dirty="0"/>
          </a:p>
        </p:txBody>
      </p:sp>
      <p:pic>
        <p:nvPicPr>
          <p:cNvPr id="9" name="Picture 2" descr="https://img1.etsystatic.com/000/0/5240828/il_570xN.27825229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3" r="40752" b="54259"/>
          <a:stretch/>
        </p:blipFill>
        <p:spPr bwMode="auto">
          <a:xfrm>
            <a:off x="133350" y="330456"/>
            <a:ext cx="1390650" cy="178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open acces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350" y="2235692"/>
            <a:ext cx="1732508" cy="17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486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CuadroTexto"/>
          <p:cNvSpPr txBox="1"/>
          <p:nvPr/>
        </p:nvSpPr>
        <p:spPr>
          <a:xfrm>
            <a:off x="1650613" y="400316"/>
            <a:ext cx="9341237" cy="646331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Explosión</a:t>
            </a:r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del no. de  revistas</a:t>
            </a:r>
            <a:endParaRPr lang="es-MX" sz="36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60289"/>
            <a:ext cx="1331640" cy="68038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5 CuadroTexto"/>
          <p:cNvSpPr txBox="1"/>
          <p:nvPr/>
        </p:nvSpPr>
        <p:spPr>
          <a:xfrm>
            <a:off x="981075" y="1293940"/>
            <a:ext cx="10972800" cy="4708981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¿</a:t>
            </a:r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necesidad de concretar un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compromiso científico y social 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por diseminar el conocimiento</a:t>
            </a:r>
            <a:r>
              <a:rPr lang="es-MX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…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         O </a:t>
            </a:r>
          </a:p>
          <a:p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Vehículos para drenar una producción de artículos de sujetos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presionados 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por necesidad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de obtener mayor puntaje curricular</a:t>
            </a:r>
            <a:r>
              <a:rPr lang="es-MX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?</a:t>
            </a:r>
            <a:endParaRPr lang="es-MX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71900" y="6250214"/>
            <a:ext cx="8267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REGO, T. C. </a:t>
            </a:r>
            <a:r>
              <a:rPr lang="pt-BR" sz="1100" dirty="0" err="1"/>
              <a:t>Produtivismo</a:t>
            </a:r>
            <a:r>
              <a:rPr lang="pt-BR" sz="1100" dirty="0"/>
              <a:t>, pesquisa e comunicação científica: entre o veneno e o remédio.</a:t>
            </a:r>
            <a:r>
              <a:rPr lang="pt-BR" sz="1100" i="1" dirty="0"/>
              <a:t> Educação e Pesquisa.</a:t>
            </a:r>
            <a:r>
              <a:rPr lang="pt-BR" sz="1100" dirty="0"/>
              <a:t> 2014, vol. 40, n. 2, pp. 325-346. </a:t>
            </a:r>
            <a:r>
              <a:rPr lang="pt-BR" sz="1100" dirty="0" smtClean="0">
                <a:hlinkClick r:id="rId3"/>
              </a:rPr>
              <a:t>http</a:t>
            </a:r>
            <a:r>
              <a:rPr lang="pt-BR" sz="1100" dirty="0">
                <a:hlinkClick r:id="rId3"/>
              </a:rPr>
              <a:t>://www.scielo.br/scielo.php?script=sci_arttext&amp;pid=S1517-97022014000200003&amp;lng=pt&amp;nrm=iso&amp;tlng=pt&amp;ORIGINALLANG=pt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171201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175" t="4814" r="31316" b="3587"/>
          <a:stretch/>
        </p:blipFill>
        <p:spPr>
          <a:xfrm>
            <a:off x="481262" y="208547"/>
            <a:ext cx="4732423" cy="6331907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3416968" y="352926"/>
            <a:ext cx="7571874" cy="26776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C000"/>
                </a:solidFill>
              </a:rPr>
              <a:t>Reportes de </a:t>
            </a:r>
            <a:r>
              <a:rPr lang="es-MX" sz="2400" b="1" dirty="0">
                <a:solidFill>
                  <a:srgbClr val="FFC000"/>
                </a:solidFill>
              </a:rPr>
              <a:t>prensa </a:t>
            </a:r>
            <a:r>
              <a:rPr lang="es-MX" sz="2400" b="1" dirty="0" smtClean="0">
                <a:solidFill>
                  <a:srgbClr val="FFC000"/>
                </a:solidFill>
              </a:rPr>
              <a:t>del </a:t>
            </a:r>
            <a:r>
              <a:rPr lang="es-MX" sz="2400" b="1" dirty="0">
                <a:solidFill>
                  <a:srgbClr val="FFC000"/>
                </a:solidFill>
              </a:rPr>
              <a:t>4 de noviembre </a:t>
            </a:r>
            <a:r>
              <a:rPr lang="es-MX" sz="2400" b="1" dirty="0" smtClean="0">
                <a:solidFill>
                  <a:srgbClr val="FFC000"/>
                </a:solidFill>
              </a:rPr>
              <a:t>establecen </a:t>
            </a:r>
            <a:r>
              <a:rPr lang="es-MX" sz="2400" b="1" dirty="0">
                <a:solidFill>
                  <a:srgbClr val="FFC000"/>
                </a:solidFill>
              </a:rPr>
              <a:t>que las negociaciones </a:t>
            </a:r>
            <a:r>
              <a:rPr lang="es-MX" sz="2400" b="1" dirty="0" smtClean="0">
                <a:solidFill>
                  <a:srgbClr val="FFC000"/>
                </a:solidFill>
              </a:rPr>
              <a:t>entre las </a:t>
            </a:r>
            <a:r>
              <a:rPr lang="es-MX" sz="2400" b="1" dirty="0">
                <a:solidFill>
                  <a:srgbClr val="FFC000"/>
                </a:solidFill>
              </a:rPr>
              <a:t>universidades holandesas y editorial </a:t>
            </a:r>
            <a:r>
              <a:rPr lang="es-MX" sz="2400" b="1" dirty="0" err="1">
                <a:solidFill>
                  <a:srgbClr val="FFC000"/>
                </a:solidFill>
              </a:rPr>
              <a:t>Elsevier</a:t>
            </a:r>
            <a:r>
              <a:rPr lang="es-MX" sz="2400" b="1" dirty="0">
                <a:solidFill>
                  <a:srgbClr val="FFC000"/>
                </a:solidFill>
              </a:rPr>
              <a:t> han llegado a un </a:t>
            </a:r>
            <a:r>
              <a:rPr lang="es-MX" sz="2400" b="1" dirty="0" smtClean="0">
                <a:solidFill>
                  <a:srgbClr val="FFC000"/>
                </a:solidFill>
              </a:rPr>
              <a:t>impasse. Las </a:t>
            </a:r>
            <a:r>
              <a:rPr lang="es-MX" sz="2400" b="1" dirty="0">
                <a:solidFill>
                  <a:srgbClr val="FFC000"/>
                </a:solidFill>
              </a:rPr>
              <a:t>negociaciones se refieren a la renovación de las suscripciones de </a:t>
            </a:r>
            <a:r>
              <a:rPr lang="es-MX" sz="2400" b="1" dirty="0" smtClean="0">
                <a:solidFill>
                  <a:srgbClr val="FFC000"/>
                </a:solidFill>
              </a:rPr>
              <a:t>las bibliotecas </a:t>
            </a:r>
            <a:r>
              <a:rPr lang="es-MX" sz="2400" b="1" dirty="0">
                <a:solidFill>
                  <a:srgbClr val="FFC000"/>
                </a:solidFill>
              </a:rPr>
              <a:t>a partir de </a:t>
            </a:r>
            <a:r>
              <a:rPr lang="es-MX" sz="2400" b="1" dirty="0" smtClean="0">
                <a:solidFill>
                  <a:srgbClr val="FFC000"/>
                </a:solidFill>
              </a:rPr>
              <a:t>1° </a:t>
            </a:r>
            <a:r>
              <a:rPr lang="es-MX" sz="2400" b="1" dirty="0">
                <a:solidFill>
                  <a:srgbClr val="FFC000"/>
                </a:solidFill>
              </a:rPr>
              <a:t>de enero</a:t>
            </a:r>
          </a:p>
          <a:p>
            <a:r>
              <a:rPr lang="es-MX" sz="2400" b="1" dirty="0">
                <a:solidFill>
                  <a:srgbClr val="FFC000"/>
                </a:solidFill>
              </a:rPr>
              <a:t>2015 en adelante, pero también se relacionan con la transición al acceso abierto.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416968" y="352926"/>
            <a:ext cx="7772401" cy="52629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C000"/>
                </a:solidFill>
              </a:rPr>
              <a:t>A principios de este año, el consejo de administración de las universidades holandesas </a:t>
            </a:r>
            <a:r>
              <a:rPr lang="es-MX" sz="2400" b="1" dirty="0" smtClean="0">
                <a:solidFill>
                  <a:srgbClr val="FFC000"/>
                </a:solidFill>
              </a:rPr>
              <a:t>decidió  </a:t>
            </a:r>
            <a:r>
              <a:rPr lang="es-MX" sz="2400" b="1" dirty="0">
                <a:solidFill>
                  <a:srgbClr val="FFC000"/>
                </a:solidFill>
              </a:rPr>
              <a:t>vincular las negociaciones sobre la renovación de las suscripciones de </a:t>
            </a:r>
            <a:r>
              <a:rPr lang="es-MX" sz="2400" b="1" dirty="0" smtClean="0">
                <a:solidFill>
                  <a:srgbClr val="FFC000"/>
                </a:solidFill>
              </a:rPr>
              <a:t>las </a:t>
            </a:r>
            <a:r>
              <a:rPr lang="es-MX" sz="2400" b="1" dirty="0">
                <a:solidFill>
                  <a:srgbClr val="FFC000"/>
                </a:solidFill>
              </a:rPr>
              <a:t>biblioteca </a:t>
            </a:r>
            <a:r>
              <a:rPr lang="es-MX" sz="2400" b="1" dirty="0" smtClean="0">
                <a:solidFill>
                  <a:srgbClr val="FFC000"/>
                </a:solidFill>
              </a:rPr>
              <a:t>con los</a:t>
            </a:r>
            <a:endParaRPr lang="es-MX" sz="2400" b="1" dirty="0">
              <a:solidFill>
                <a:srgbClr val="FFC000"/>
              </a:solidFill>
            </a:endParaRPr>
          </a:p>
          <a:p>
            <a:r>
              <a:rPr lang="es-MX" sz="2400" b="1" dirty="0">
                <a:solidFill>
                  <a:srgbClr val="FFC000"/>
                </a:solidFill>
              </a:rPr>
              <a:t>acuerdos con los editores sobre la transición al acceso </a:t>
            </a:r>
            <a:r>
              <a:rPr lang="es-MX" sz="2400" b="1" dirty="0" smtClean="0">
                <a:solidFill>
                  <a:srgbClr val="FFC000"/>
                </a:solidFill>
              </a:rPr>
              <a:t>abierto… </a:t>
            </a:r>
          </a:p>
          <a:p>
            <a:r>
              <a:rPr lang="es-MX" sz="2400" b="1" dirty="0" smtClean="0">
                <a:solidFill>
                  <a:srgbClr val="FFC000"/>
                </a:solidFill>
              </a:rPr>
              <a:t>… las </a:t>
            </a:r>
            <a:r>
              <a:rPr lang="es-MX" sz="2400" b="1" dirty="0">
                <a:solidFill>
                  <a:srgbClr val="FFC000"/>
                </a:solidFill>
              </a:rPr>
              <a:t>negociaciones con </a:t>
            </a:r>
            <a:r>
              <a:rPr lang="es-MX" sz="2400" b="1" dirty="0" err="1">
                <a:solidFill>
                  <a:srgbClr val="FFC000"/>
                </a:solidFill>
              </a:rPr>
              <a:t>Elsevier</a:t>
            </a:r>
            <a:r>
              <a:rPr lang="es-MX" sz="2400" b="1" dirty="0">
                <a:solidFill>
                  <a:srgbClr val="FFC000"/>
                </a:solidFill>
              </a:rPr>
              <a:t> han llegado a un</a:t>
            </a:r>
          </a:p>
          <a:p>
            <a:r>
              <a:rPr lang="es-MX" sz="2400" b="1" dirty="0" smtClean="0">
                <a:solidFill>
                  <a:srgbClr val="FFC000"/>
                </a:solidFill>
              </a:rPr>
              <a:t>impasse. </a:t>
            </a:r>
            <a:r>
              <a:rPr lang="es-MX" sz="2400" b="1" dirty="0">
                <a:solidFill>
                  <a:srgbClr val="FFC000"/>
                </a:solidFill>
              </a:rPr>
              <a:t>Durante varios </a:t>
            </a:r>
            <a:r>
              <a:rPr lang="es-MX" sz="2400" b="1" dirty="0" smtClean="0">
                <a:solidFill>
                  <a:srgbClr val="FFC000"/>
                </a:solidFill>
              </a:rPr>
              <a:t>rondas </a:t>
            </a:r>
            <a:r>
              <a:rPr lang="es-MX" sz="2400" b="1" dirty="0">
                <a:solidFill>
                  <a:srgbClr val="FFC000"/>
                </a:solidFill>
              </a:rPr>
              <a:t>de conversaciones, no se hizo ninguna oferta que </a:t>
            </a:r>
            <a:r>
              <a:rPr lang="es-MX" sz="2400" b="1" dirty="0" smtClean="0">
                <a:solidFill>
                  <a:srgbClr val="FFC000"/>
                </a:solidFill>
              </a:rPr>
              <a:t>habría</a:t>
            </a:r>
            <a:endParaRPr lang="es-MX" sz="2400" b="1" dirty="0">
              <a:solidFill>
                <a:srgbClr val="FFC000"/>
              </a:solidFill>
            </a:endParaRPr>
          </a:p>
          <a:p>
            <a:r>
              <a:rPr lang="es-MX" sz="2400" b="1" dirty="0" smtClean="0">
                <a:solidFill>
                  <a:srgbClr val="FFC000"/>
                </a:solidFill>
              </a:rPr>
              <a:t>Llevado a </a:t>
            </a:r>
            <a:r>
              <a:rPr lang="es-MX" sz="2400" b="1" dirty="0">
                <a:solidFill>
                  <a:srgbClr val="FFC000"/>
                </a:solidFill>
              </a:rPr>
              <a:t>una verdadera y muy </a:t>
            </a:r>
            <a:r>
              <a:rPr lang="es-MX" sz="2400" b="1" dirty="0" smtClean="0">
                <a:solidFill>
                  <a:srgbClr val="FFC000"/>
                </a:solidFill>
              </a:rPr>
              <a:t>necesaria </a:t>
            </a:r>
            <a:r>
              <a:rPr lang="es-MX" sz="2400" b="1" dirty="0">
                <a:solidFill>
                  <a:srgbClr val="FFC000"/>
                </a:solidFill>
              </a:rPr>
              <a:t>la transición al acceso abierto</a:t>
            </a:r>
            <a:r>
              <a:rPr lang="es-MX" sz="2400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es-MX" sz="2400" b="1" dirty="0" smtClean="0">
                <a:solidFill>
                  <a:srgbClr val="FFC000"/>
                </a:solidFill>
              </a:rPr>
              <a:t>Por </a:t>
            </a:r>
            <a:r>
              <a:rPr lang="es-MX" sz="2400" b="1" dirty="0">
                <a:solidFill>
                  <a:srgbClr val="FFC000"/>
                </a:solidFill>
              </a:rPr>
              <a:t>otra </a:t>
            </a:r>
            <a:r>
              <a:rPr lang="es-MX" sz="2400" b="1" dirty="0" smtClean="0">
                <a:solidFill>
                  <a:srgbClr val="FFC000"/>
                </a:solidFill>
              </a:rPr>
              <a:t>parte, </a:t>
            </a:r>
            <a:r>
              <a:rPr lang="es-MX" sz="2400" b="1" dirty="0" err="1" smtClean="0">
                <a:solidFill>
                  <a:srgbClr val="FFC000"/>
                </a:solidFill>
              </a:rPr>
              <a:t>Elsevier</a:t>
            </a:r>
            <a:r>
              <a:rPr lang="es-MX" sz="2400" b="1" dirty="0" smtClean="0">
                <a:solidFill>
                  <a:srgbClr val="FFC000"/>
                </a:solidFill>
              </a:rPr>
              <a:t> </a:t>
            </a:r>
            <a:r>
              <a:rPr lang="es-MX" sz="2400" b="1" dirty="0">
                <a:solidFill>
                  <a:srgbClr val="FFC000"/>
                </a:solidFill>
              </a:rPr>
              <a:t>ha fallado en entregar una oferta que mantendría a los crecientes costos de</a:t>
            </a:r>
          </a:p>
          <a:p>
            <a:r>
              <a:rPr lang="es-MX" sz="2400" b="1" dirty="0">
                <a:solidFill>
                  <a:srgbClr val="FFC000"/>
                </a:solidFill>
              </a:rPr>
              <a:t>suscripciones de biblioteca en niveles aceptables</a:t>
            </a:r>
            <a:r>
              <a:rPr lang="es-MX" sz="2400" b="1" dirty="0" smtClean="0">
                <a:solidFill>
                  <a:srgbClr val="FFC000"/>
                </a:solidFill>
              </a:rPr>
              <a:t>.</a:t>
            </a:r>
            <a:endParaRPr lang="es-MX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6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842" r="20439"/>
          <a:stretch/>
        </p:blipFill>
        <p:spPr>
          <a:xfrm>
            <a:off x="1015385" y="80634"/>
            <a:ext cx="7205657" cy="662870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545980" y="6432339"/>
            <a:ext cx="449984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200" dirty="0" smtClean="0">
                <a:hlinkClick r:id="rId3"/>
              </a:rPr>
              <a:t>http://www.planeacion.unam.mx/Memoria/2013/PDF/14.2-DGB.pdf</a:t>
            </a:r>
            <a:endParaRPr lang="es-MX" sz="1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2909" t="94298" r="37715" b="2818"/>
          <a:stretch/>
        </p:blipFill>
        <p:spPr>
          <a:xfrm>
            <a:off x="2388689" y="5695950"/>
            <a:ext cx="4459048" cy="771525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61053" r="1491" b="49181"/>
          <a:stretch/>
        </p:blipFill>
        <p:spPr>
          <a:xfrm>
            <a:off x="8516274" y="357633"/>
            <a:ext cx="2264021" cy="1727841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7925810" y="80634"/>
            <a:ext cx="3444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http://www.planeacion.unam.mx/Memoria/2013/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6709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3.bp.blogspot.com/-ouwZNdupHlc/Tybs222STTI/AAAAAAAAAFM/20RPs6ILR94/s1600/logo_ELSEVI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36" y="969208"/>
            <a:ext cx="3796364" cy="4026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953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pPr marL="0" indent="0">
              <a:buNone/>
            </a:pPr>
            <a:r>
              <a:rPr lang="es-MX" dirty="0" smtClean="0"/>
              <a:t>Antonio Sánchez Pereyra</a:t>
            </a:r>
          </a:p>
          <a:p>
            <a:pPr marL="0" indent="0">
              <a:buNone/>
            </a:pPr>
            <a:r>
              <a:rPr lang="es-MX" dirty="0" smtClean="0"/>
              <a:t>Dirección General de Bibliotecas - UNAM</a:t>
            </a:r>
          </a:p>
          <a:p>
            <a:pPr marL="0" indent="0">
              <a:buNone/>
            </a:pPr>
            <a:r>
              <a:rPr lang="es-MX" dirty="0" smtClean="0"/>
              <a:t>Departamento de Bibliografía Latinoamericana</a:t>
            </a:r>
          </a:p>
          <a:p>
            <a:pPr marL="0" indent="0">
              <a:buNone/>
            </a:pPr>
            <a:r>
              <a:rPr lang="es-MX" dirty="0" smtClean="0">
                <a:hlinkClick r:id=""/>
              </a:rPr>
              <a:t>biblat@dgb.unam.mx</a:t>
            </a:r>
          </a:p>
          <a:p>
            <a:pPr marL="0" indent="0">
              <a:buNone/>
            </a:pPr>
            <a:r>
              <a:rPr lang="es-MX" dirty="0" smtClean="0">
                <a:hlinkClick r:id=""/>
              </a:rPr>
              <a:t>scielo@dgb.unam.mx</a:t>
            </a: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endParaRPr lang="es-MX" dirty="0"/>
          </a:p>
        </p:txBody>
      </p:sp>
      <p:pic>
        <p:nvPicPr>
          <p:cNvPr id="4" name="Picture 3" descr="SciELOMéxico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93068" y="163277"/>
            <a:ext cx="2056007" cy="15118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7" y="332656"/>
            <a:ext cx="1093893" cy="105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oto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332656"/>
            <a:ext cx="1055635" cy="10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18301"/>
            <a:ext cx="2197446" cy="935298"/>
          </a:xfrm>
          <a:prstGeom prst="rect">
            <a:avLst/>
          </a:prstGeom>
        </p:spPr>
      </p:pic>
      <p:pic>
        <p:nvPicPr>
          <p:cNvPr id="8" name="Picture 7" descr="open acces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4871" y="3443416"/>
            <a:ext cx="2519362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72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916881"/>
              </p:ext>
            </p:extLst>
          </p:nvPr>
        </p:nvGraphicFramePr>
        <p:xfrm>
          <a:off x="941695" y="1255594"/>
          <a:ext cx="9990162" cy="5158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13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24000" y="1268760"/>
            <a:ext cx="2339752" cy="562074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Cantidad vs. Calidad</a:t>
            </a:r>
            <a:endParaRPr lang="es-MX" dirty="0"/>
          </a:p>
        </p:txBody>
      </p:sp>
      <p:pic>
        <p:nvPicPr>
          <p:cNvPr id="4" name="Picture 2" descr="http://f.i.uol.com.br/folha/ciencia/images/13111522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0" b="16896"/>
          <a:stretch/>
        </p:blipFill>
        <p:spPr bwMode="auto">
          <a:xfrm>
            <a:off x="3791744" y="1"/>
            <a:ext cx="63051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 rot="16200000">
            <a:off x="7556848" y="3746848"/>
            <a:ext cx="5760640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200" dirty="0">
                <a:hlinkClick r:id="rId3"/>
              </a:rPr>
              <a:t>http://www1.folha.uol.com.br/ciencia/2013/04/1266521-brasil-cresce-em-producao-cientifica-mas-indice-de-qualidade-cai.shtml</a:t>
            </a:r>
            <a:endParaRPr lang="es-MX" sz="1200" dirty="0"/>
          </a:p>
        </p:txBody>
      </p:sp>
      <p:sp>
        <p:nvSpPr>
          <p:cNvPr id="6" name="5 Rectángulo"/>
          <p:cNvSpPr/>
          <p:nvPr/>
        </p:nvSpPr>
        <p:spPr>
          <a:xfrm>
            <a:off x="4007768" y="4149080"/>
            <a:ext cx="2736304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7248128" y="3933056"/>
            <a:ext cx="2736304" cy="2924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9120336" y="3068960"/>
            <a:ext cx="504056" cy="413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9192344" y="5661248"/>
            <a:ext cx="504056" cy="216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57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CuadroTexto"/>
          <p:cNvSpPr txBox="1"/>
          <p:nvPr/>
        </p:nvSpPr>
        <p:spPr>
          <a:xfrm>
            <a:off x="323850" y="947657"/>
            <a:ext cx="10896600" cy="2739211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Detrimento de la calidad</a:t>
            </a:r>
          </a:p>
          <a:p>
            <a:endParaRPr lang="es-MX" sz="2400" b="1" dirty="0" smtClean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Revistas inexpresivas o ...</a:t>
            </a:r>
          </a:p>
          <a:p>
            <a:r>
              <a:rPr lang="es-MX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    </a:t>
            </a:r>
            <a:r>
              <a:rPr lang="es-MX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d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epredadoras</a:t>
            </a:r>
            <a:endParaRPr lang="es-MX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endParaRPr lang="es-MX" sz="36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63150" y="1300021"/>
            <a:ext cx="1846808" cy="1847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5 CuadroTexto"/>
          <p:cNvSpPr txBox="1"/>
          <p:nvPr/>
        </p:nvSpPr>
        <p:spPr>
          <a:xfrm>
            <a:off x="2612638" y="4058548"/>
            <a:ext cx="9341237" cy="1754326"/>
          </a:xfrm>
          <a:prstGeom prst="rect">
            <a:avLst/>
          </a:prstGeom>
          <a:solidFill>
            <a:schemeClr val="tx1"/>
          </a:solidFill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</a:t>
            </a:r>
            <a:r>
              <a:rPr lang="es-MX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Más trabajo </a:t>
            </a:r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para el investigador y el editor </a:t>
            </a:r>
            <a:b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s-MX" sz="36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     (más artículos que evaluar)</a:t>
            </a:r>
            <a:endParaRPr lang="es-MX" sz="36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8225" y="4520531"/>
            <a:ext cx="1331640" cy="680385"/>
          </a:xfrm>
          <a:prstGeom prst="rect">
            <a:avLst/>
          </a:prstGeom>
          <a:noFill/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98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251" y="523875"/>
            <a:ext cx="10772774" cy="6217493"/>
          </a:xfrm>
        </p:spPr>
        <p:txBody>
          <a:bodyPr>
            <a:noAutofit/>
          </a:bodyPr>
          <a:lstStyle/>
          <a:p>
            <a:r>
              <a:rPr lang="es-MX" sz="3200" b="1" dirty="0" smtClean="0"/>
              <a:t>Coautoría regalada u honoraria</a:t>
            </a:r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endParaRPr lang="es-MX" sz="2000" dirty="0"/>
          </a:p>
          <a:p>
            <a:r>
              <a:rPr lang="es-MX" sz="3200" dirty="0" smtClean="0"/>
              <a:t>Publicación fragmentada (“</a:t>
            </a:r>
            <a:r>
              <a:rPr lang="es-MX" sz="3200" b="1" dirty="0" smtClean="0"/>
              <a:t>Salami</a:t>
            </a:r>
            <a:r>
              <a:rPr lang="es-MX" sz="3200" dirty="0" smtClean="0"/>
              <a:t> </a:t>
            </a:r>
            <a:r>
              <a:rPr lang="es-MX" sz="3200" dirty="0" err="1" smtClean="0"/>
              <a:t>publication</a:t>
            </a:r>
            <a:r>
              <a:rPr lang="es-MX" sz="3200" dirty="0" smtClean="0"/>
              <a:t>”)</a:t>
            </a:r>
            <a:br>
              <a:rPr lang="es-MX" sz="3200" dirty="0" smtClean="0"/>
            </a:br>
            <a:r>
              <a:rPr lang="es-MX" sz="3200" dirty="0" smtClean="0"/>
              <a:t>           artículos inmaduros, incompletos o repetitivos</a:t>
            </a:r>
          </a:p>
          <a:p>
            <a:pPr marL="0" indent="0">
              <a:buNone/>
            </a:pPr>
            <a:endParaRPr lang="es-MX" sz="2400" dirty="0" smtClean="0"/>
          </a:p>
          <a:p>
            <a:pPr marL="0" indent="0">
              <a:buNone/>
            </a:pPr>
            <a:endParaRPr lang="es-MX" sz="2400" dirty="0" smtClean="0"/>
          </a:p>
          <a:p>
            <a:r>
              <a:rPr lang="es-MX" sz="3200" dirty="0" smtClean="0"/>
              <a:t> </a:t>
            </a:r>
            <a:r>
              <a:rPr lang="es-MX" sz="3200" b="1" dirty="0" smtClean="0"/>
              <a:t>Plagio</a:t>
            </a:r>
            <a:r>
              <a:rPr lang="es-MX" sz="3200" dirty="0" smtClean="0"/>
              <a:t> o </a:t>
            </a:r>
            <a:r>
              <a:rPr lang="es-MX" sz="3200" b="1" dirty="0" err="1" smtClean="0"/>
              <a:t>autoplagio</a:t>
            </a:r>
            <a:endParaRPr lang="es-MX" sz="3200" b="1" dirty="0" smtClean="0"/>
          </a:p>
          <a:p>
            <a:endParaRPr lang="es-MX" sz="2400" dirty="0" smtClean="0"/>
          </a:p>
          <a:p>
            <a:pPr marL="0" indent="0">
              <a:buNone/>
            </a:pPr>
            <a:endParaRPr lang="es-MX" sz="2400" dirty="0"/>
          </a:p>
          <a:p>
            <a:r>
              <a:rPr lang="es-MX" sz="3200" dirty="0" smtClean="0"/>
              <a:t>Manipulación, falsificación o fabricación de datos o resultados</a:t>
            </a:r>
          </a:p>
        </p:txBody>
      </p:sp>
    </p:spTree>
    <p:extLst>
      <p:ext uri="{BB962C8B-B14F-4D97-AF65-F5344CB8AC3E}">
        <p14:creationId xmlns:p14="http://schemas.microsoft.com/office/powerpoint/2010/main" val="385789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 r="3599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3765550" y="177205"/>
            <a:ext cx="7740650" cy="33655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600" dirty="0">
                <a:solidFill>
                  <a:schemeClr val="bg1"/>
                </a:solidFill>
                <a:latin typeface="Calibri" pitchFamily="34" charset="0"/>
              </a:rPr>
              <a:t>http://www.guardian.co.uk/science/2011/sep/05/publish-perish-peer-review-science</a:t>
            </a:r>
          </a:p>
        </p:txBody>
      </p:sp>
    </p:spTree>
    <p:extLst>
      <p:ext uri="{BB962C8B-B14F-4D97-AF65-F5344CB8AC3E}">
        <p14:creationId xmlns:p14="http://schemas.microsoft.com/office/powerpoint/2010/main" val="8896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7" name="Picture 3"/>
          <p:cNvPicPr>
            <a:picLocks noGrp="1" noChangeAspect="1" noChangeArrowheads="1"/>
          </p:cNvPicPr>
          <p:nvPr>
            <p:ph type="title"/>
          </p:nvPr>
        </p:nvPicPr>
        <p:blipFill>
          <a:blip r:embed="rId2" cstate="print"/>
          <a:srcRect r="35709" b="47427"/>
          <a:stretch>
            <a:fillRect/>
          </a:stretch>
        </p:blipFill>
        <p:spPr>
          <a:xfrm>
            <a:off x="2279577" y="404665"/>
            <a:ext cx="7993137" cy="6453336"/>
          </a:xfrm>
          <a:noFill/>
          <a:ln/>
        </p:spPr>
      </p:pic>
      <p:sp>
        <p:nvSpPr>
          <p:cNvPr id="154629" name="Line 5"/>
          <p:cNvSpPr>
            <a:spLocks noChangeShapeType="1"/>
          </p:cNvSpPr>
          <p:nvPr/>
        </p:nvSpPr>
        <p:spPr bwMode="auto">
          <a:xfrm>
            <a:off x="2567608" y="4149080"/>
            <a:ext cx="22322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4630" name="Line 6"/>
          <p:cNvSpPr>
            <a:spLocks noChangeShapeType="1"/>
          </p:cNvSpPr>
          <p:nvPr/>
        </p:nvSpPr>
        <p:spPr bwMode="auto">
          <a:xfrm flipV="1">
            <a:off x="3575720" y="3501008"/>
            <a:ext cx="6408712" cy="30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4631" name="Line 7"/>
          <p:cNvSpPr>
            <a:spLocks noChangeShapeType="1"/>
          </p:cNvSpPr>
          <p:nvPr/>
        </p:nvSpPr>
        <p:spPr bwMode="auto">
          <a:xfrm>
            <a:off x="4151784" y="3861048"/>
            <a:ext cx="583264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1.etsystatic.com/000/0/5240828/il_570xN.27825229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5" r="59708" b="57098"/>
          <a:stretch/>
        </p:blipFill>
        <p:spPr bwMode="auto">
          <a:xfrm>
            <a:off x="5924550" y="433388"/>
            <a:ext cx="1028699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1762125" y="2142456"/>
            <a:ext cx="9791700" cy="634082"/>
          </a:xfrm>
          <a:solidFill>
            <a:schemeClr val="tx1"/>
          </a:solidFill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Metrización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de la evaluación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676400" y="3352924"/>
            <a:ext cx="9791700" cy="1247651"/>
          </a:xfrm>
          <a:prstGeom prst="rect">
            <a:avLst/>
          </a:prstGeom>
          <a:solidFill>
            <a:schemeClr val="tx1"/>
          </a:solidFill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Uso de indicadores </a:t>
            </a:r>
            <a:r>
              <a:rPr lang="es-MX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bibliométricos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                (cuantitativos)</a:t>
            </a:r>
            <a:endParaRPr lang="es-MX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297" r="16608" b="5058"/>
          <a:stretch/>
        </p:blipFill>
        <p:spPr>
          <a:xfrm>
            <a:off x="163773" y="210836"/>
            <a:ext cx="6987653" cy="66471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9950" y="5380672"/>
            <a:ext cx="5325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Roger Burrows</a:t>
            </a:r>
          </a:p>
          <a:p>
            <a:pPr fontAlgn="base"/>
            <a:r>
              <a:rPr lang="en-US" b="1" dirty="0" smtClean="0">
                <a:hlinkClick r:id="rId3"/>
              </a:rPr>
              <a:t>Living </a:t>
            </a:r>
            <a:r>
              <a:rPr lang="en-US" b="1" dirty="0">
                <a:hlinkClick r:id="rId3"/>
              </a:rPr>
              <a:t>with the h-index? Metric assemblages in the contemporary academy (pages 355–372</a:t>
            </a:r>
            <a:r>
              <a:rPr lang="en-US" b="1" dirty="0" smtClean="0">
                <a:hlinkClick r:id="rId3"/>
              </a:rPr>
              <a:t>)</a:t>
            </a:r>
            <a:endParaRPr lang="en-US" b="1" dirty="0" smtClean="0"/>
          </a:p>
          <a:p>
            <a:pPr fontAlgn="base"/>
            <a:r>
              <a:rPr lang="en-US" i="1" dirty="0" smtClean="0"/>
              <a:t>The </a:t>
            </a:r>
            <a:r>
              <a:rPr lang="en-US" i="1" dirty="0"/>
              <a:t>Sociological </a:t>
            </a:r>
            <a:r>
              <a:rPr lang="en-US" i="1" dirty="0" smtClean="0"/>
              <a:t>Review, </a:t>
            </a:r>
            <a:r>
              <a:rPr lang="en-US" dirty="0" smtClean="0"/>
              <a:t>vol. 60, no. 2, pages </a:t>
            </a:r>
            <a:r>
              <a:rPr lang="en-US" dirty="0"/>
              <a:t>355–372, May </a:t>
            </a:r>
            <a:r>
              <a:rPr lang="en-US" dirty="0" smtClean="0"/>
              <a:t>2012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82413" t="65887" r="3632" b="29469"/>
          <a:stretch/>
        </p:blipFill>
        <p:spPr>
          <a:xfrm>
            <a:off x="8472984" y="3882435"/>
            <a:ext cx="2552131" cy="477673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63445" t="64804" r="17898" b="28430"/>
          <a:stretch/>
        </p:blipFill>
        <p:spPr>
          <a:xfrm>
            <a:off x="8043079" y="2677815"/>
            <a:ext cx="3411940" cy="696036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4030" t="65711" r="41268" b="29379"/>
          <a:stretch/>
        </p:blipFill>
        <p:spPr>
          <a:xfrm>
            <a:off x="8336506" y="1801065"/>
            <a:ext cx="2688609" cy="504968"/>
          </a:xfrm>
          <a:prstGeom prst="rect">
            <a:avLst/>
          </a:prstGeom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4975" t="64340" r="74129" b="28496"/>
          <a:stretch/>
        </p:blipFill>
        <p:spPr>
          <a:xfrm>
            <a:off x="7695062" y="689010"/>
            <a:ext cx="3821373" cy="736979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94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1182</Words>
  <Application>Microsoft Office PowerPoint</Application>
  <PresentationFormat>Panorámica</PresentationFormat>
  <Paragraphs>341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Trebuchet MS</vt:lpstr>
      <vt:lpstr>Tema de Office</vt:lpstr>
      <vt:lpstr>Presentación de PowerPoint</vt:lpstr>
      <vt:lpstr>Productivismo académico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Metrización de la evaluación</vt:lpstr>
      <vt:lpstr>Presentación de PowerPoint</vt:lpstr>
      <vt:lpstr>Presentación de PowerPoint</vt:lpstr>
      <vt:lpstr>Declaración de San Francisco  sobre la Evaluación de la Investigación</vt:lpstr>
      <vt:lpstr>FI como patrón de medida  o la tiranía del FI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Cantidad vs. Calidad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SCIELO</dc:creator>
  <cp:lastModifiedBy>SCIELO</cp:lastModifiedBy>
  <cp:revision>60</cp:revision>
  <cp:lastPrinted>2014-11-12T02:14:42Z</cp:lastPrinted>
  <dcterms:created xsi:type="dcterms:W3CDTF">2014-11-05T18:43:54Z</dcterms:created>
  <dcterms:modified xsi:type="dcterms:W3CDTF">2014-11-12T16:23:42Z</dcterms:modified>
</cp:coreProperties>
</file>